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45365988" cy="1080135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6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6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6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6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6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14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00"/>
    <a:srgbClr val="CC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5878" autoAdjust="0"/>
  </p:normalViewPr>
  <p:slideViewPr>
    <p:cSldViewPr>
      <p:cViewPr>
        <p:scale>
          <a:sx n="22" d="100"/>
          <a:sy n="22" d="100"/>
        </p:scale>
        <p:origin x="1099" y="1099"/>
      </p:cViewPr>
      <p:guideLst>
        <p:guide orient="horz" pos="3402"/>
        <p:guide pos="14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11E1F-AB69-44A5-A523-210A4D4CD166}" type="datetimeFigureOut">
              <a:rPr lang="es-PE" smtClean="0"/>
              <a:pPr/>
              <a:t>8/05/2020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-3771900" y="685800"/>
            <a:ext cx="14401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12E72-8C73-4080-A28A-F3B370849D5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2E72-8C73-4080-A28A-F3B370849D5B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61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2E72-8C73-4080-A28A-F3B370849D5B}" type="slidenum">
              <a:rPr lang="es-PE" smtClean="0"/>
              <a:pPr/>
              <a:t>2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02013" y="3355975"/>
            <a:ext cx="38561962" cy="23145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05613" y="6121400"/>
            <a:ext cx="31754762" cy="2759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5082E-B2BD-4398-B4BB-E3908B30E6D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3433C-8D1C-462D-B765-3BCC8FDE52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2891413" y="431800"/>
            <a:ext cx="10206037" cy="92170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68538" y="431800"/>
            <a:ext cx="30470475" cy="92170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A3945-B48D-4153-B2A0-C3F6A503BAD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99B56-091B-4445-80F9-EF3D029DD88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2988" y="6940550"/>
            <a:ext cx="38561962" cy="2146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82988" y="4578350"/>
            <a:ext cx="38561962" cy="2362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ABD90-404B-4534-ABBA-5C1EDD94369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68538" y="2520950"/>
            <a:ext cx="20337462" cy="712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758400" y="2520950"/>
            <a:ext cx="20339050" cy="712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6E88D-5121-4404-BDE9-21D71975ADB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68538" y="2417763"/>
            <a:ext cx="20043775" cy="1008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68538" y="3425825"/>
            <a:ext cx="20043775" cy="622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3045738" y="2417763"/>
            <a:ext cx="20051712" cy="1008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3045738" y="3425825"/>
            <a:ext cx="20051712" cy="622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25E5-DC6E-4AF1-84F3-1F032FF3E28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8822F-620A-4A24-9E10-A0C466E72C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BC761-6F2D-4E43-A22C-7A8282484FE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8538" y="430213"/>
            <a:ext cx="14924087" cy="18303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737138" y="430213"/>
            <a:ext cx="25360312" cy="92186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268538" y="2260600"/>
            <a:ext cx="14924087" cy="7388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A5F0B-5B89-4C7D-9F18-2E5A242E9D7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1588" y="7561263"/>
            <a:ext cx="27219275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891588" y="965200"/>
            <a:ext cx="27219275" cy="6480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891588" y="8453438"/>
            <a:ext cx="27219275" cy="1268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B014-C1D0-4E73-968D-D1499A471DA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431800"/>
            <a:ext cx="408289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0954" tIns="160477" rIns="320954" bIns="1604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2520950"/>
            <a:ext cx="40828912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0954" tIns="160477" rIns="320954" bIns="160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8538" y="9836150"/>
            <a:ext cx="105854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0954" tIns="160477" rIns="320954" bIns="160477" numCol="1" anchor="t" anchorCtr="0" compatLnSpc="1">
            <a:prstTxWarp prst="textNoShape">
              <a:avLst/>
            </a:prstTxWarp>
          </a:bodyPr>
          <a:lstStyle>
            <a:lvl1pPr defTabSz="3209925">
              <a:defRPr sz="49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500350" y="9836150"/>
            <a:ext cx="143652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0954" tIns="160477" rIns="320954" bIns="160477" numCol="1" anchor="t" anchorCtr="0" compatLnSpc="1">
            <a:prstTxWarp prst="textNoShape">
              <a:avLst/>
            </a:prstTxWarp>
          </a:bodyPr>
          <a:lstStyle>
            <a:lvl1pPr algn="ctr" defTabSz="3209925">
              <a:defRPr sz="49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512000" y="9836150"/>
            <a:ext cx="105854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0954" tIns="160477" rIns="320954" bIns="160477" numCol="1" anchor="t" anchorCtr="0" compatLnSpc="1">
            <a:prstTxWarp prst="textNoShape">
              <a:avLst/>
            </a:prstTxWarp>
          </a:bodyPr>
          <a:lstStyle>
            <a:lvl1pPr algn="r" defTabSz="3209925">
              <a:defRPr sz="4900"/>
            </a:lvl1pPr>
          </a:lstStyle>
          <a:p>
            <a:fld id="{026ECFF5-BAED-4F2F-B11E-921C8EE2005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09925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09925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" charset="0"/>
          <a:cs typeface="Arial" charset="0"/>
        </a:defRPr>
      </a:lvl2pPr>
      <a:lvl3pPr algn="ctr" defTabSz="3209925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" charset="0"/>
          <a:cs typeface="Arial" charset="0"/>
        </a:defRPr>
      </a:lvl3pPr>
      <a:lvl4pPr algn="ctr" defTabSz="3209925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" charset="0"/>
          <a:cs typeface="Arial" charset="0"/>
        </a:defRPr>
      </a:lvl4pPr>
      <a:lvl5pPr algn="ctr" defTabSz="3209925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" charset="0"/>
          <a:cs typeface="Arial" charset="0"/>
        </a:defRPr>
      </a:lvl5pPr>
      <a:lvl6pPr marL="457200" algn="ctr" defTabSz="3209925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" charset="0"/>
          <a:cs typeface="Arial" charset="0"/>
        </a:defRPr>
      </a:lvl6pPr>
      <a:lvl7pPr marL="914400" algn="ctr" defTabSz="3209925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3209925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3209925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203325" indent="-1203325" algn="l" defTabSz="3209925" rtl="0" fontAlgn="base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+mn-ea"/>
          <a:cs typeface="+mn-cs"/>
        </a:defRPr>
      </a:lvl1pPr>
      <a:lvl2pPr marL="2608263" indent="-1003300" algn="l" defTabSz="3209925" rtl="0" fontAlgn="base">
        <a:spcBef>
          <a:spcPct val="20000"/>
        </a:spcBef>
        <a:spcAft>
          <a:spcPct val="0"/>
        </a:spcAft>
        <a:buChar char="–"/>
        <a:defRPr sz="9800">
          <a:solidFill>
            <a:schemeClr val="tx1"/>
          </a:solidFill>
          <a:latin typeface="+mn-lt"/>
          <a:cs typeface="+mn-cs"/>
        </a:defRPr>
      </a:lvl2pPr>
      <a:lvl3pPr marL="4011613" indent="-801688" algn="l" defTabSz="3209925" rtl="0" fontAlgn="base">
        <a:spcBef>
          <a:spcPct val="20000"/>
        </a:spcBef>
        <a:spcAft>
          <a:spcPct val="0"/>
        </a:spcAft>
        <a:buChar char="•"/>
        <a:defRPr sz="8400">
          <a:solidFill>
            <a:schemeClr val="tx1"/>
          </a:solidFill>
          <a:latin typeface="+mn-lt"/>
          <a:cs typeface="+mn-cs"/>
        </a:defRPr>
      </a:lvl3pPr>
      <a:lvl4pPr marL="5616575" indent="-801688" algn="l" defTabSz="3209925" rtl="0" fontAlgn="base">
        <a:spcBef>
          <a:spcPct val="20000"/>
        </a:spcBef>
        <a:spcAft>
          <a:spcPct val="0"/>
        </a:spcAft>
        <a:buChar char="–"/>
        <a:defRPr sz="7000">
          <a:solidFill>
            <a:schemeClr val="tx1"/>
          </a:solidFill>
          <a:latin typeface="+mn-lt"/>
          <a:cs typeface="+mn-cs"/>
        </a:defRPr>
      </a:lvl4pPr>
      <a:lvl5pPr marL="7221538" indent="-801688" algn="l" defTabSz="3209925" rtl="0" fontAlgn="base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  <a:cs typeface="+mn-cs"/>
        </a:defRPr>
      </a:lvl5pPr>
      <a:lvl6pPr marL="7678738" indent="-801688" algn="l" defTabSz="3209925" rtl="0" fontAlgn="base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  <a:cs typeface="+mn-cs"/>
        </a:defRPr>
      </a:lvl6pPr>
      <a:lvl7pPr marL="8135938" indent="-801688" algn="l" defTabSz="3209925" rtl="0" fontAlgn="base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  <a:cs typeface="+mn-cs"/>
        </a:defRPr>
      </a:lvl7pPr>
      <a:lvl8pPr marL="8593138" indent="-801688" algn="l" defTabSz="3209925" rtl="0" fontAlgn="base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  <a:cs typeface="+mn-cs"/>
        </a:defRPr>
      </a:lvl8pPr>
      <a:lvl9pPr marL="9050338" indent="-801688" algn="l" defTabSz="3209925" rtl="0" fontAlgn="base">
        <a:spcBef>
          <a:spcPct val="20000"/>
        </a:spcBef>
        <a:spcAft>
          <a:spcPct val="0"/>
        </a:spcAft>
        <a:buChar char="»"/>
        <a:defRPr sz="7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26" Type="http://schemas.openxmlformats.org/officeDocument/2006/relationships/image" Target="../media/image24.jpg"/><Relationship Id="rId39" Type="http://schemas.openxmlformats.org/officeDocument/2006/relationships/image" Target="../media/image37.jp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29" Type="http://schemas.openxmlformats.org/officeDocument/2006/relationships/image" Target="../media/image27.jp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jp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23" Type="http://schemas.openxmlformats.org/officeDocument/2006/relationships/image" Target="../media/image21.jpg"/><Relationship Id="rId28" Type="http://schemas.openxmlformats.org/officeDocument/2006/relationships/image" Target="../media/image26.png"/><Relationship Id="rId36" Type="http://schemas.openxmlformats.org/officeDocument/2006/relationships/image" Target="../media/image34.jp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g"/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12" Type="http://schemas.openxmlformats.org/officeDocument/2006/relationships/image" Target="../media/image10.jpe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g"/><Relationship Id="rId18" Type="http://schemas.openxmlformats.org/officeDocument/2006/relationships/image" Target="../media/image29.jpeg"/><Relationship Id="rId26" Type="http://schemas.openxmlformats.org/officeDocument/2006/relationships/image" Target="../media/image37.jpg"/><Relationship Id="rId3" Type="http://schemas.openxmlformats.org/officeDocument/2006/relationships/image" Target="../media/image1.jpg"/><Relationship Id="rId21" Type="http://schemas.openxmlformats.org/officeDocument/2006/relationships/image" Target="../media/image32.jpe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24" Type="http://schemas.openxmlformats.org/officeDocument/2006/relationships/image" Target="../media/image35.jpeg"/><Relationship Id="rId5" Type="http://schemas.openxmlformats.org/officeDocument/2006/relationships/image" Target="../media/image16.jpg"/><Relationship Id="rId15" Type="http://schemas.openxmlformats.org/officeDocument/2006/relationships/image" Target="../media/image26.png"/><Relationship Id="rId23" Type="http://schemas.openxmlformats.org/officeDocument/2006/relationships/image" Target="../media/image34.jpg"/><Relationship Id="rId28" Type="http://schemas.openxmlformats.org/officeDocument/2006/relationships/image" Target="../media/image39.jpeg"/><Relationship Id="rId10" Type="http://schemas.openxmlformats.org/officeDocument/2006/relationships/image" Target="../media/image21.jpg"/><Relationship Id="rId19" Type="http://schemas.openxmlformats.org/officeDocument/2006/relationships/image" Target="../media/image30.jpeg"/><Relationship Id="rId4" Type="http://schemas.openxmlformats.org/officeDocument/2006/relationships/image" Target="../media/image2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g"/><Relationship Id="rId27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92E9A9B-5C3E-48DB-9C13-04034ACDFF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13191"/>
            <a:ext cx="45364400" cy="10796400"/>
          </a:xfrm>
          <a:prstGeom prst="rect">
            <a:avLst/>
          </a:prstGeom>
        </p:spPr>
      </p:pic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25050199" y="-215949"/>
            <a:ext cx="215900" cy="113045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29091706" y="-215949"/>
            <a:ext cx="215900" cy="113045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0" y="5400675"/>
            <a:ext cx="453659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125373" anchor="ctr">
            <a:spAutoFit/>
          </a:bodyPr>
          <a:lstStyle/>
          <a:p>
            <a:endParaRPr lang="es-PE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0" y="0"/>
            <a:ext cx="453659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125373" anchor="ctr">
            <a:spAutoFit/>
          </a:bodyPr>
          <a:lstStyle/>
          <a:p>
            <a:endParaRPr lang="es-PE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0" y="0"/>
            <a:ext cx="453659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125373" anchor="ctr">
            <a:spAutoFit/>
          </a:bodyPr>
          <a:lstStyle/>
          <a:p>
            <a:endParaRPr lang="es-PE"/>
          </a:p>
        </p:txBody>
      </p:sp>
      <p:sp>
        <p:nvSpPr>
          <p:cNvPr id="2123" name="Text Box 75"/>
          <p:cNvSpPr txBox="1">
            <a:spLocks noChangeArrowheads="1"/>
          </p:cNvSpPr>
          <p:nvPr/>
        </p:nvSpPr>
        <p:spPr bwMode="auto">
          <a:xfrm>
            <a:off x="2520950" y="716087"/>
            <a:ext cx="33845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209925"/>
            <a:r>
              <a:rPr lang="es-ES" sz="1600" dirty="0"/>
              <a:t>El Mundo, el Perú y sus Ciudades, están enfrentando un </a:t>
            </a:r>
            <a:r>
              <a:rPr lang="es-ES" sz="1600" b="1" dirty="0"/>
              <a:t>Tiempo que sin Duda Cambiara Todo el Sistema de Vida, </a:t>
            </a:r>
            <a:r>
              <a:rPr lang="es-ES" sz="1600" dirty="0"/>
              <a:t>hasta ahora vivíamos de forma Explotadora de la Naturaleza sin reparo, sin medida, esto va a Causar Cambios en lo Económico, </a:t>
            </a:r>
            <a:r>
              <a:rPr lang="es-ES" sz="1600" b="1" dirty="0"/>
              <a:t>pero sobre todo en lo Social por el COVID-19</a:t>
            </a:r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37994629" y="3528467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2400" b="1" dirty="0">
                <a:solidFill>
                  <a:srgbClr val="CC3300"/>
                </a:solidFill>
              </a:rPr>
              <a:t>Diseño</a:t>
            </a:r>
            <a:endParaRPr lang="es-ES" sz="2400" b="1" dirty="0">
              <a:solidFill>
                <a:srgbClr val="CC3300"/>
              </a:solidFill>
            </a:endParaRPr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8301890" y="216099"/>
            <a:ext cx="2715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2400" b="1" dirty="0">
                <a:solidFill>
                  <a:srgbClr val="006600"/>
                </a:solidFill>
              </a:rPr>
              <a:t>COVID-19 / PERU</a:t>
            </a:r>
            <a:endParaRPr lang="es-ES" sz="2400" b="1" dirty="0">
              <a:solidFill>
                <a:srgbClr val="006600"/>
              </a:solidFill>
            </a:endParaRPr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7276145" y="4968889"/>
            <a:ext cx="2733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2400" b="1" dirty="0">
                <a:solidFill>
                  <a:srgbClr val="CC3300"/>
                </a:solidFill>
              </a:rPr>
              <a:t>CIUDAD DE LIMA</a:t>
            </a:r>
            <a:endParaRPr lang="es-ES" sz="2400" b="1" dirty="0">
              <a:solidFill>
                <a:srgbClr val="CC3300"/>
              </a:solidFill>
            </a:endParaRPr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13827449" y="72083"/>
            <a:ext cx="51176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3200" b="1" dirty="0">
                <a:solidFill>
                  <a:srgbClr val="7030A0"/>
                </a:solidFill>
              </a:rPr>
              <a:t>La Ciudad Frente al Virus</a:t>
            </a:r>
            <a:endParaRPr lang="es-ES" sz="3200" b="1" dirty="0">
              <a:solidFill>
                <a:srgbClr val="7030A0"/>
              </a:solidFill>
            </a:endParaRPr>
          </a:p>
        </p:txBody>
      </p:sp>
      <p:sp>
        <p:nvSpPr>
          <p:cNvPr id="2132" name="Text Box 84"/>
          <p:cNvSpPr txBox="1">
            <a:spLocks noChangeArrowheads="1"/>
          </p:cNvSpPr>
          <p:nvPr/>
        </p:nvSpPr>
        <p:spPr bwMode="auto">
          <a:xfrm>
            <a:off x="29839848" y="72083"/>
            <a:ext cx="336688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Las Calles de esta zona necesitan mayor trabajo en </a:t>
            </a:r>
            <a:r>
              <a:rPr lang="es-ES" sz="1600" b="1" dirty="0"/>
              <a:t>equipamiento en general,</a:t>
            </a:r>
            <a:r>
              <a:rPr lang="es-ES" sz="1600" dirty="0"/>
              <a:t> ya que sus jirones y avenidas que están bastante deteriorados, necesita señalización y sus área verdes un plan de arborización y mantenimiento, además que esta </a:t>
            </a:r>
            <a:r>
              <a:rPr lang="es-ES" sz="1600" b="1" dirty="0"/>
              <a:t>avenida se podría crear un gran Boulevard, como área de dispersión y óseo</a:t>
            </a:r>
            <a:r>
              <a:rPr lang="es-ES" sz="1600" dirty="0"/>
              <a:t>.</a:t>
            </a:r>
          </a:p>
          <a:p>
            <a:pPr algn="just" defTabSz="3209925"/>
            <a:r>
              <a:rPr lang="es-ES" sz="1600" dirty="0"/>
              <a:t>Con el Boulevard se conseguiría varios usos importantes, la arborización del área, nueva área de esparcimiento y no tugurizar los pocos existentes.</a:t>
            </a:r>
          </a:p>
        </p:txBody>
      </p:sp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3456684" y="3672483"/>
            <a:ext cx="3384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209925"/>
            <a:r>
              <a:rPr lang="es-ES" sz="1600" b="1" dirty="0">
                <a:solidFill>
                  <a:schemeClr val="accent2"/>
                </a:solidFill>
              </a:rPr>
              <a:t>Ubicando el Inicio en China</a:t>
            </a:r>
          </a:p>
        </p:txBody>
      </p:sp>
      <p:sp>
        <p:nvSpPr>
          <p:cNvPr id="2146" name="Text Box 98"/>
          <p:cNvSpPr txBox="1">
            <a:spLocks noChangeArrowheads="1"/>
          </p:cNvSpPr>
          <p:nvPr/>
        </p:nvSpPr>
        <p:spPr bwMode="auto">
          <a:xfrm>
            <a:off x="3817493" y="9786292"/>
            <a:ext cx="28797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209925"/>
            <a:r>
              <a:rPr lang="es-PE" sz="1400" b="1" dirty="0"/>
              <a:t>La epidemia se propago </a:t>
            </a:r>
            <a:r>
              <a:rPr lang="es-PE" sz="1400" dirty="0"/>
              <a:t>casi en todo el Mundo causando cientos de miles de muertes hasta ahora y a un </a:t>
            </a:r>
            <a:r>
              <a:rPr lang="es-PE" sz="1400" b="1" dirty="0"/>
              <a:t>sin CURA</a:t>
            </a:r>
            <a:r>
              <a:rPr lang="es-PE" sz="1400" dirty="0"/>
              <a:t>………….</a:t>
            </a:r>
            <a:endParaRPr lang="es-ES" sz="1400" dirty="0"/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7229102" y="5373380"/>
            <a:ext cx="4361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209925"/>
            <a:r>
              <a:rPr lang="es-MX" sz="1600" dirty="0"/>
              <a:t>Como afrontar una PANDEMIA sin cultura de cuidados personales extremos y un sistema hospitalario deficiente e inadecuado……esto se repite en varias de las ciudades principales del país.</a:t>
            </a:r>
            <a:endParaRPr lang="es-ES" sz="1600" dirty="0"/>
          </a:p>
        </p:txBody>
      </p:sp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7129266" y="8280995"/>
            <a:ext cx="31160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209925"/>
            <a:r>
              <a:rPr lang="es-MX" sz="1600" b="1" dirty="0"/>
              <a:t>Transporte y Caos vehicular.</a:t>
            </a:r>
            <a:endParaRPr lang="es-ES" sz="1600" b="1" dirty="0"/>
          </a:p>
        </p:txBody>
      </p:sp>
      <p:sp>
        <p:nvSpPr>
          <p:cNvPr id="2184" name="8 CuadroTexto"/>
          <p:cNvSpPr txBox="1">
            <a:spLocks noChangeArrowheads="1"/>
          </p:cNvSpPr>
          <p:nvPr/>
        </p:nvSpPr>
        <p:spPr bwMode="auto">
          <a:xfrm>
            <a:off x="25382963" y="2906867"/>
            <a:ext cx="36367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600" dirty="0"/>
              <a:t>Se eligió el Distrito de la Victoria y un Sector del Barrio de Balconcillo, ya que este distrito es uno de los mas densos de Lima y con NSE B,C,D y E</a:t>
            </a:r>
          </a:p>
        </p:txBody>
      </p:sp>
      <p:sp>
        <p:nvSpPr>
          <p:cNvPr id="88" name="87 CuadroTexto"/>
          <p:cNvSpPr txBox="1"/>
          <p:nvPr/>
        </p:nvSpPr>
        <p:spPr>
          <a:xfrm>
            <a:off x="38027890" y="1008187"/>
            <a:ext cx="4817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bg1"/>
                </a:solidFill>
              </a:rPr>
              <a:t>Interacción de la población con el muelle</a:t>
            </a:r>
          </a:p>
        </p:txBody>
      </p:sp>
      <p:sp>
        <p:nvSpPr>
          <p:cNvPr id="126" name="Text Box 111"/>
          <p:cNvSpPr txBox="1">
            <a:spLocks noChangeArrowheads="1"/>
          </p:cNvSpPr>
          <p:nvPr/>
        </p:nvSpPr>
        <p:spPr bwMode="auto">
          <a:xfrm>
            <a:off x="14635147" y="9830756"/>
            <a:ext cx="4176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209925"/>
            <a:r>
              <a:rPr lang="es-ES" sz="1600" dirty="0"/>
              <a:t>Reorganización del Sistema Laboral Estatal y Privado, con Protocolos de Buenas Practicas de Sanidad y Bioseguridad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C32CE8B-0C30-4B7C-9FE6-CAA37F7F4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5" y="183898"/>
            <a:ext cx="1902688" cy="18748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C7BED3-5E02-4BD1-8380-DF56782A65A9}"/>
              </a:ext>
            </a:extLst>
          </p:cNvPr>
          <p:cNvSpPr txBox="1"/>
          <p:nvPr/>
        </p:nvSpPr>
        <p:spPr>
          <a:xfrm rot="16200000">
            <a:off x="-3816499" y="5792944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TALLER  VIRTUAL  8</a:t>
            </a:r>
            <a:endParaRPr lang="es-PE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7DAA4377-ADB0-4D78-B4BA-16347E942FB6}"/>
              </a:ext>
            </a:extLst>
          </p:cNvPr>
          <p:cNvSpPr txBox="1"/>
          <p:nvPr/>
        </p:nvSpPr>
        <p:spPr>
          <a:xfrm rot="16200000">
            <a:off x="-3230303" y="5967157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+mn-lt"/>
              </a:rPr>
              <a:t>GRUPO: SOLOCOVID19</a:t>
            </a:r>
            <a:endParaRPr lang="es-PE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1BA647CE-A764-44C4-A6F3-9DF873983FE3}"/>
              </a:ext>
            </a:extLst>
          </p:cNvPr>
          <p:cNvSpPr txBox="1"/>
          <p:nvPr/>
        </p:nvSpPr>
        <p:spPr>
          <a:xfrm rot="16200000">
            <a:off x="-2859810" y="6028712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C000"/>
                </a:solidFill>
                <a:latin typeface="+mn-lt"/>
              </a:rPr>
              <a:t>ALUMNO: JOSE LUIS FUENTES FUENTES N(10)</a:t>
            </a:r>
            <a:endParaRPr lang="es-PE" sz="2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8" name="Text Box 76">
            <a:extLst>
              <a:ext uri="{FF2B5EF4-FFF2-40B4-BE49-F238E27FC236}">
                <a16:creationId xmlns:a16="http://schemas.microsoft.com/office/drawing/2014/main" id="{6850E16D-B2BC-46F0-AACA-7AD72BBF6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144091"/>
            <a:ext cx="2117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2400" b="1" dirty="0">
                <a:solidFill>
                  <a:srgbClr val="CC3300"/>
                </a:solidFill>
              </a:rPr>
              <a:t>Problemática</a:t>
            </a:r>
            <a:endParaRPr lang="es-ES" sz="2400" b="1" dirty="0">
              <a:solidFill>
                <a:srgbClr val="CC3300"/>
              </a:solidFill>
            </a:endParaRP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67367455-60CA-412D-88F8-2895FC051EB9}"/>
              </a:ext>
            </a:extLst>
          </p:cNvPr>
          <p:cNvSpPr txBox="1"/>
          <p:nvPr/>
        </p:nvSpPr>
        <p:spPr>
          <a:xfrm rot="16200000">
            <a:off x="-1831374" y="5690158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PROPUESTA PARA CIUDADES </a:t>
            </a:r>
          </a:p>
          <a:p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POST-PANDEMIA </a:t>
            </a:r>
            <a:endParaRPr lang="es-PE" sz="32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535B45C-0D5B-4B52-BE8C-818423885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74" y="3996615"/>
            <a:ext cx="2571889" cy="27722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F1E76E7-9DF6-4E71-B058-0912F21A41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22" y="7272338"/>
            <a:ext cx="3229307" cy="24231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D62C359-730A-4052-8C10-7502826121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695" y="647453"/>
            <a:ext cx="3703839" cy="428461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FC18B00-F2D2-46B3-B7BD-1F7A527AD0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46" y="6964012"/>
            <a:ext cx="2617931" cy="141047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CB13E06-1AD1-4AE8-B749-769C3107B7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89" y="6480795"/>
            <a:ext cx="2499919" cy="1666979"/>
          </a:xfrm>
          <a:prstGeom prst="rect">
            <a:avLst/>
          </a:prstGeom>
        </p:spPr>
      </p:pic>
      <p:sp>
        <p:nvSpPr>
          <p:cNvPr id="157" name="Text Box 111">
            <a:extLst>
              <a:ext uri="{FF2B5EF4-FFF2-40B4-BE49-F238E27FC236}">
                <a16:creationId xmlns:a16="http://schemas.microsoft.com/office/drawing/2014/main" id="{CCC95D29-39EB-4E3F-9EB8-CA24EF4B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707" y="8064971"/>
            <a:ext cx="19341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209925"/>
            <a:r>
              <a:rPr lang="es-MX" sz="1600" b="1" dirty="0"/>
              <a:t>Hacinamiento</a:t>
            </a:r>
            <a:endParaRPr lang="es-ES" sz="1600" b="1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F8B998C1-A695-42E3-A82E-3EB485D9BE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92" y="8750098"/>
            <a:ext cx="2662427" cy="168059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CA4A288-46F7-41B3-8EAC-A6195CD499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38" y="8569027"/>
            <a:ext cx="2238963" cy="1600112"/>
          </a:xfrm>
          <a:prstGeom prst="rect">
            <a:avLst/>
          </a:prstGeom>
        </p:spPr>
      </p:pic>
      <p:sp>
        <p:nvSpPr>
          <p:cNvPr id="162" name="Text Box 111">
            <a:extLst>
              <a:ext uri="{FF2B5EF4-FFF2-40B4-BE49-F238E27FC236}">
                <a16:creationId xmlns:a16="http://schemas.microsoft.com/office/drawing/2014/main" id="{243F46B0-6633-4C81-B811-A68A1961A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330" y="10428641"/>
            <a:ext cx="3232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209925"/>
            <a:r>
              <a:rPr lang="es-MX" sz="1600" b="1" dirty="0"/>
              <a:t>Sistema de Salud Critico</a:t>
            </a:r>
            <a:endParaRPr lang="es-ES" sz="1600" b="1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3283692-9CA4-41A7-9FC6-79A405B484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217" y="1153138"/>
            <a:ext cx="3086569" cy="173709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FB051E4-99BA-46D1-B1AD-628AB24012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573" y="1163690"/>
            <a:ext cx="3092310" cy="1726540"/>
          </a:xfrm>
          <a:prstGeom prst="rect">
            <a:avLst/>
          </a:prstGeom>
        </p:spPr>
      </p:pic>
      <p:sp>
        <p:nvSpPr>
          <p:cNvPr id="169" name="Text Box 80">
            <a:extLst>
              <a:ext uri="{FF2B5EF4-FFF2-40B4-BE49-F238E27FC236}">
                <a16:creationId xmlns:a16="http://schemas.microsoft.com/office/drawing/2014/main" id="{D7CF2ACB-4888-4489-9E99-466834B3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369" y="624217"/>
            <a:ext cx="2438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ES" sz="3200" b="1" dirty="0">
                <a:solidFill>
                  <a:srgbClr val="FF0000"/>
                </a:solidFill>
              </a:rPr>
              <a:t>C</a:t>
            </a:r>
            <a:r>
              <a:rPr lang="es-PE" sz="3200" b="1" dirty="0">
                <a:solidFill>
                  <a:srgbClr val="FF0000"/>
                </a:solidFill>
              </a:rPr>
              <a:t>uarentena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386FBBD2-EA9F-4A4B-B0AB-216802CB70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825" y="1162784"/>
            <a:ext cx="2946385" cy="1733564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E5D4F0C-5E0A-4986-BB80-B9A06FE3C6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221" y="2886648"/>
            <a:ext cx="2755706" cy="155146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982768A-8F01-4AA9-9281-9041FECF0F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732" y="2868530"/>
            <a:ext cx="2390477" cy="157153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0245B3C-12ED-468F-B72C-3DF5E05DBC1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521" y="2889264"/>
            <a:ext cx="4000210" cy="1551463"/>
          </a:xfrm>
          <a:prstGeom prst="rect">
            <a:avLst/>
          </a:prstGeom>
        </p:spPr>
      </p:pic>
      <p:sp>
        <p:nvSpPr>
          <p:cNvPr id="178" name="8 CuadroTexto">
            <a:extLst>
              <a:ext uri="{FF2B5EF4-FFF2-40B4-BE49-F238E27FC236}">
                <a16:creationId xmlns:a16="http://schemas.microsoft.com/office/drawing/2014/main" id="{0DF06A84-96B1-4406-A292-24B9AC106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8356" y="4408577"/>
            <a:ext cx="2733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400" dirty="0"/>
              <a:t>Inmovilización de la Ciudad</a:t>
            </a:r>
          </a:p>
        </p:txBody>
      </p:sp>
      <p:sp>
        <p:nvSpPr>
          <p:cNvPr id="179" name="8 CuadroTexto">
            <a:extLst>
              <a:ext uri="{FF2B5EF4-FFF2-40B4-BE49-F238E27FC236}">
                <a16:creationId xmlns:a16="http://schemas.microsoft.com/office/drawing/2014/main" id="{9708C61A-2CEA-446F-ABB6-73E55F98B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3993" y="4408577"/>
            <a:ext cx="22831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400" dirty="0"/>
              <a:t>Distanciamiento Social</a:t>
            </a:r>
          </a:p>
        </p:txBody>
      </p:sp>
      <p:sp>
        <p:nvSpPr>
          <p:cNvPr id="181" name="8 CuadroTexto">
            <a:extLst>
              <a:ext uri="{FF2B5EF4-FFF2-40B4-BE49-F238E27FC236}">
                <a16:creationId xmlns:a16="http://schemas.microsoft.com/office/drawing/2014/main" id="{5DCF83CF-D1EF-453F-A719-F6863CB2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3513" y="4413434"/>
            <a:ext cx="4173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400" dirty="0"/>
              <a:t>Desplazamiento por Perdida de Trabajo y Vivienda</a:t>
            </a:r>
          </a:p>
        </p:txBody>
      </p:sp>
      <p:sp>
        <p:nvSpPr>
          <p:cNvPr id="183" name="Text Box 80">
            <a:extLst>
              <a:ext uri="{FF2B5EF4-FFF2-40B4-BE49-F238E27FC236}">
                <a16:creationId xmlns:a16="http://schemas.microsoft.com/office/drawing/2014/main" id="{48D655BE-9192-4C26-A484-DBFDB43E2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1425" y="4752603"/>
            <a:ext cx="6218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ES" sz="3200" b="1" dirty="0">
                <a:solidFill>
                  <a:srgbClr val="FF0000"/>
                </a:solidFill>
              </a:rPr>
              <a:t>Planteamientos Ciudad Segura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A8E0813D-FFB2-4EBB-AE90-22C3D75555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212" y="5328667"/>
            <a:ext cx="3023158" cy="1628804"/>
          </a:xfrm>
          <a:prstGeom prst="rect">
            <a:avLst/>
          </a:prstGeom>
        </p:spPr>
      </p:pic>
      <p:sp>
        <p:nvSpPr>
          <p:cNvPr id="184" name="8 CuadroTexto">
            <a:extLst>
              <a:ext uri="{FF2B5EF4-FFF2-40B4-BE49-F238E27FC236}">
                <a16:creationId xmlns:a16="http://schemas.microsoft.com/office/drawing/2014/main" id="{25D4202F-7500-4AF2-82AA-83551EE5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6982" y="6984851"/>
            <a:ext cx="94098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400" dirty="0"/>
              <a:t>Concretar los </a:t>
            </a:r>
            <a:r>
              <a:rPr lang="es-PE" sz="1400" b="1" dirty="0"/>
              <a:t>Corredores Viales </a:t>
            </a:r>
            <a:r>
              <a:rPr lang="es-PE" sz="1400" dirty="0"/>
              <a:t>para masificar el transporte Publico con el </a:t>
            </a:r>
            <a:r>
              <a:rPr lang="es-PE" sz="1400" b="1" dirty="0"/>
              <a:t>Metro y Trenes Eléctricos, Los Buses a Gas del Metropolitano </a:t>
            </a:r>
            <a:r>
              <a:rPr lang="es-PE" sz="1400" dirty="0"/>
              <a:t>y así poder Replantear el transporte y su Uso con Protocolos de Seguridad para Todos  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1AA873DB-B2EB-482C-ADC8-C8B3601A24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585" y="5360099"/>
            <a:ext cx="2859138" cy="1608265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2AB7DC95-E9B4-4390-A595-DD3BE54F087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897" y="5337377"/>
            <a:ext cx="2884908" cy="1627605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7EAAEDB6-4979-45EE-ABC1-9FD3E82BBB3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225" y="7549569"/>
            <a:ext cx="2560783" cy="144026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AD888887-89ED-4541-BAFA-6EA03C0CF24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171" y="8992129"/>
            <a:ext cx="2554837" cy="1437096"/>
          </a:xfrm>
          <a:prstGeom prst="rect">
            <a:avLst/>
          </a:prstGeom>
        </p:spPr>
      </p:pic>
      <p:sp>
        <p:nvSpPr>
          <p:cNvPr id="195" name="Text Box 111">
            <a:extLst>
              <a:ext uri="{FF2B5EF4-FFF2-40B4-BE49-F238E27FC236}">
                <a16:creationId xmlns:a16="http://schemas.microsoft.com/office/drawing/2014/main" id="{EAAEE991-C836-4B74-B1CF-0F32B002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225" y="10444655"/>
            <a:ext cx="3232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209925"/>
            <a:r>
              <a:rPr lang="es-MX" sz="1600" b="1" dirty="0"/>
              <a:t>Mejora del Sistema de Salud</a:t>
            </a:r>
            <a:endParaRPr lang="es-ES" sz="1600" b="1" dirty="0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A3F1EE3E-9064-438D-B9CB-A07A6E16E87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020" y="7547848"/>
            <a:ext cx="3942320" cy="226545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6E3FAD3-6A9A-45E8-8896-108255C64AA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852" y="7540600"/>
            <a:ext cx="2279974" cy="3018558"/>
          </a:xfrm>
          <a:prstGeom prst="rect">
            <a:avLst/>
          </a:prstGeom>
        </p:spPr>
      </p:pic>
      <p:sp>
        <p:nvSpPr>
          <p:cNvPr id="201" name="Text Box 111">
            <a:extLst>
              <a:ext uri="{FF2B5EF4-FFF2-40B4-BE49-F238E27FC236}">
                <a16:creationId xmlns:a16="http://schemas.microsoft.com/office/drawing/2014/main" id="{0390E902-226F-4E28-AEAD-1A37DCEE3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4842" y="8625353"/>
            <a:ext cx="35309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209925"/>
            <a:r>
              <a:rPr lang="es-ES" sz="1600" dirty="0"/>
              <a:t>El Estado debe </a:t>
            </a:r>
            <a:r>
              <a:rPr lang="es-ES" sz="1600" b="1" dirty="0"/>
              <a:t>Replantear la Unidad de Vivienda y Masificar los Proyectos de Vivienda Social </a:t>
            </a:r>
            <a:r>
              <a:rPr lang="es-ES" sz="1600" dirty="0"/>
              <a:t>para dar Oportunidad de la Casa Propia a las Familias del NSE C,D,E</a:t>
            </a:r>
          </a:p>
          <a:p>
            <a:pPr defTabSz="3209925"/>
            <a:r>
              <a:rPr lang="es-ES" sz="1600" dirty="0"/>
              <a:t>Con Proyectos Autosostenibles, que Aportaría a la Reactivación Econo.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05379543-E208-4C6F-92A6-8407F7E8C3F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802" y="1077414"/>
            <a:ext cx="1936298" cy="2667077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EC116000-7FFA-45FD-9D04-2C03F6719B2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591" y="4628522"/>
            <a:ext cx="2422002" cy="3796489"/>
          </a:xfrm>
          <a:prstGeom prst="rect">
            <a:avLst/>
          </a:prstGeom>
        </p:spPr>
      </p:pic>
      <p:pic>
        <p:nvPicPr>
          <p:cNvPr id="7168" name="Imagen 7167">
            <a:extLst>
              <a:ext uri="{FF2B5EF4-FFF2-40B4-BE49-F238E27FC236}">
                <a16:creationId xmlns:a16="http://schemas.microsoft.com/office/drawing/2014/main" id="{47765E0C-0FE3-42C8-87AC-367D096D794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722" y="2244267"/>
            <a:ext cx="1921940" cy="3843879"/>
          </a:xfrm>
          <a:prstGeom prst="rect">
            <a:avLst/>
          </a:prstGeom>
        </p:spPr>
      </p:pic>
      <p:sp>
        <p:nvSpPr>
          <p:cNvPr id="2130" name="Text Box 82"/>
          <p:cNvSpPr txBox="1">
            <a:spLocks noChangeArrowheads="1"/>
          </p:cNvSpPr>
          <p:nvPr/>
        </p:nvSpPr>
        <p:spPr bwMode="auto">
          <a:xfrm rot="16200000">
            <a:off x="21894256" y="2451696"/>
            <a:ext cx="54781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4000" b="1" dirty="0">
                <a:solidFill>
                  <a:schemeClr val="accent6"/>
                </a:solidFill>
              </a:rPr>
              <a:t>Distrito de La Victoria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7171" name="Imagen 7170">
            <a:extLst>
              <a:ext uri="{FF2B5EF4-FFF2-40B4-BE49-F238E27FC236}">
                <a16:creationId xmlns:a16="http://schemas.microsoft.com/office/drawing/2014/main" id="{32FA09D9-F088-4ED9-86CA-456E6E92C5E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537" y="75"/>
            <a:ext cx="3795169" cy="2660670"/>
          </a:xfrm>
          <a:prstGeom prst="rect">
            <a:avLst/>
          </a:prstGeom>
        </p:spPr>
      </p:pic>
      <p:sp>
        <p:nvSpPr>
          <p:cNvPr id="213" name="8 CuadroTexto">
            <a:extLst>
              <a:ext uri="{FF2B5EF4-FFF2-40B4-BE49-F238E27FC236}">
                <a16:creationId xmlns:a16="http://schemas.microsoft.com/office/drawing/2014/main" id="{DC197E42-6798-4C94-8CFC-1A8A9FDEC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9338" y="2651750"/>
            <a:ext cx="31623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400" b="1" dirty="0"/>
              <a:t>Análisis del Barrio de Balconcillo</a:t>
            </a:r>
          </a:p>
        </p:txBody>
      </p:sp>
      <p:pic>
        <p:nvPicPr>
          <p:cNvPr id="7209" name="Imagen 7208">
            <a:extLst>
              <a:ext uri="{FF2B5EF4-FFF2-40B4-BE49-F238E27FC236}">
                <a16:creationId xmlns:a16="http://schemas.microsoft.com/office/drawing/2014/main" id="{9E4BD02D-92C3-4C7B-9EC1-F7AE09CAD03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282" y="4114117"/>
            <a:ext cx="3800922" cy="3010284"/>
          </a:xfrm>
          <a:prstGeom prst="rect">
            <a:avLst/>
          </a:prstGeom>
        </p:spPr>
      </p:pic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1F540C57-3A82-439A-927F-612C35FF7DDB}"/>
              </a:ext>
            </a:extLst>
          </p:cNvPr>
          <p:cNvSpPr/>
          <p:nvPr/>
        </p:nvSpPr>
        <p:spPr bwMode="auto">
          <a:xfrm>
            <a:off x="26263199" y="4324555"/>
            <a:ext cx="2679569" cy="2681302"/>
          </a:xfrm>
          <a:custGeom>
            <a:avLst/>
            <a:gdLst>
              <a:gd name="connsiteX0" fmla="*/ 554299 w 2679569"/>
              <a:gd name="connsiteY0" fmla="*/ 29107 h 2681302"/>
              <a:gd name="connsiteX1" fmla="*/ 511268 w 2679569"/>
              <a:gd name="connsiteY1" fmla="*/ 206609 h 2681302"/>
              <a:gd name="connsiteX2" fmla="*/ 435965 w 2679569"/>
              <a:gd name="connsiteY2" fmla="*/ 405625 h 2681302"/>
              <a:gd name="connsiteX3" fmla="*/ 333767 w 2679569"/>
              <a:gd name="connsiteY3" fmla="*/ 566990 h 2681302"/>
              <a:gd name="connsiteX4" fmla="*/ 226191 w 2679569"/>
              <a:gd name="connsiteY4" fmla="*/ 798279 h 2681302"/>
              <a:gd name="connsiteX5" fmla="*/ 172403 w 2679569"/>
              <a:gd name="connsiteY5" fmla="*/ 970402 h 2681302"/>
              <a:gd name="connsiteX6" fmla="*/ 118614 w 2679569"/>
              <a:gd name="connsiteY6" fmla="*/ 1142524 h 2681302"/>
              <a:gd name="connsiteX7" fmla="*/ 86341 w 2679569"/>
              <a:gd name="connsiteY7" fmla="*/ 1513663 h 2681302"/>
              <a:gd name="connsiteX8" fmla="*/ 32553 w 2679569"/>
              <a:gd name="connsiteY8" fmla="*/ 1820256 h 2681302"/>
              <a:gd name="connsiteX9" fmla="*/ 11038 w 2679569"/>
              <a:gd name="connsiteY9" fmla="*/ 2046166 h 2681302"/>
              <a:gd name="connsiteX10" fmla="*/ 280 w 2679569"/>
              <a:gd name="connsiteY10" fmla="*/ 2202152 h 2681302"/>
              <a:gd name="connsiteX11" fmla="*/ 21795 w 2679569"/>
              <a:gd name="connsiteY11" fmla="*/ 2336623 h 2681302"/>
              <a:gd name="connsiteX12" fmla="*/ 59447 w 2679569"/>
              <a:gd name="connsiteY12" fmla="*/ 2433442 h 2681302"/>
              <a:gd name="connsiteX13" fmla="*/ 129372 w 2679569"/>
              <a:gd name="connsiteY13" fmla="*/ 2589427 h 2681302"/>
              <a:gd name="connsiteX14" fmla="*/ 263843 w 2679569"/>
              <a:gd name="connsiteY14" fmla="*/ 2643216 h 2681302"/>
              <a:gd name="connsiteX15" fmla="*/ 527405 w 2679569"/>
              <a:gd name="connsiteY15" fmla="*/ 2680867 h 2681302"/>
              <a:gd name="connsiteX16" fmla="*/ 882407 w 2679569"/>
              <a:gd name="connsiteY16" fmla="*/ 2664731 h 2681302"/>
              <a:gd name="connsiteX17" fmla="*/ 1189000 w 2679569"/>
              <a:gd name="connsiteY17" fmla="*/ 2653973 h 2681302"/>
              <a:gd name="connsiteX18" fmla="*/ 1673094 w 2679569"/>
              <a:gd name="connsiteY18" fmla="*/ 2643216 h 2681302"/>
              <a:gd name="connsiteX19" fmla="*/ 2119537 w 2679569"/>
              <a:gd name="connsiteY19" fmla="*/ 2643216 h 2681302"/>
              <a:gd name="connsiteX20" fmla="*/ 2372341 w 2679569"/>
              <a:gd name="connsiteY20" fmla="*/ 2637837 h 2681302"/>
              <a:gd name="connsiteX21" fmla="*/ 2522948 w 2679569"/>
              <a:gd name="connsiteY21" fmla="*/ 2621700 h 2681302"/>
              <a:gd name="connsiteX22" fmla="*/ 2592873 w 2679569"/>
              <a:gd name="connsiteY22" fmla="*/ 2610943 h 2681302"/>
              <a:gd name="connsiteX23" fmla="*/ 2652040 w 2679569"/>
              <a:gd name="connsiteY23" fmla="*/ 2567912 h 2681302"/>
              <a:gd name="connsiteX24" fmla="*/ 2678934 w 2679569"/>
              <a:gd name="connsiteY24" fmla="*/ 2514124 h 2681302"/>
              <a:gd name="connsiteX25" fmla="*/ 2668177 w 2679569"/>
              <a:gd name="connsiteY25" fmla="*/ 2352759 h 2681302"/>
              <a:gd name="connsiteX26" fmla="*/ 2635904 w 2679569"/>
              <a:gd name="connsiteY26" fmla="*/ 1965484 h 2681302"/>
              <a:gd name="connsiteX27" fmla="*/ 2614388 w 2679569"/>
              <a:gd name="connsiteY27" fmla="*/ 1583587 h 2681302"/>
              <a:gd name="connsiteX28" fmla="*/ 2598252 w 2679569"/>
              <a:gd name="connsiteY28" fmla="*/ 1266237 h 2681302"/>
              <a:gd name="connsiteX29" fmla="*/ 2587494 w 2679569"/>
              <a:gd name="connsiteY29" fmla="*/ 1110251 h 2681302"/>
              <a:gd name="connsiteX30" fmla="*/ 2598252 w 2679569"/>
              <a:gd name="connsiteY30" fmla="*/ 986538 h 2681302"/>
              <a:gd name="connsiteX31" fmla="*/ 2641283 w 2679569"/>
              <a:gd name="connsiteY31" fmla="*/ 911235 h 2681302"/>
              <a:gd name="connsiteX32" fmla="*/ 2652040 w 2679569"/>
              <a:gd name="connsiteY32" fmla="*/ 878962 h 2681302"/>
              <a:gd name="connsiteX33" fmla="*/ 2641283 w 2679569"/>
              <a:gd name="connsiteY33" fmla="*/ 841310 h 2681302"/>
              <a:gd name="connsiteX34" fmla="*/ 2555221 w 2679569"/>
              <a:gd name="connsiteY34" fmla="*/ 814416 h 2681302"/>
              <a:gd name="connsiteX35" fmla="*/ 2372341 w 2679569"/>
              <a:gd name="connsiteY35" fmla="*/ 733733 h 2681302"/>
              <a:gd name="connsiteX36" fmla="*/ 2135673 w 2679569"/>
              <a:gd name="connsiteY36" fmla="*/ 642293 h 2681302"/>
              <a:gd name="connsiteX37" fmla="*/ 1936657 w 2679569"/>
              <a:gd name="connsiteY37" fmla="*/ 518580 h 2681302"/>
              <a:gd name="connsiteX38" fmla="*/ 1748398 w 2679569"/>
              <a:gd name="connsiteY38" fmla="*/ 416383 h 2681302"/>
              <a:gd name="connsiteX39" fmla="*/ 1549381 w 2679569"/>
              <a:gd name="connsiteY39" fmla="*/ 314185 h 2681302"/>
              <a:gd name="connsiteX40" fmla="*/ 1339607 w 2679569"/>
              <a:gd name="connsiteY40" fmla="*/ 228124 h 2681302"/>
              <a:gd name="connsiteX41" fmla="*/ 1167485 w 2679569"/>
              <a:gd name="connsiteY41" fmla="*/ 147442 h 2681302"/>
              <a:gd name="connsiteX42" fmla="*/ 1054530 w 2679569"/>
              <a:gd name="connsiteY42" fmla="*/ 99032 h 2681302"/>
              <a:gd name="connsiteX43" fmla="*/ 973847 w 2679569"/>
              <a:gd name="connsiteY43" fmla="*/ 72138 h 2681302"/>
              <a:gd name="connsiteX44" fmla="*/ 920059 w 2679569"/>
              <a:gd name="connsiteY44" fmla="*/ 34486 h 2681302"/>
              <a:gd name="connsiteX45" fmla="*/ 785588 w 2679569"/>
              <a:gd name="connsiteY45" fmla="*/ 23729 h 2681302"/>
              <a:gd name="connsiteX46" fmla="*/ 683391 w 2679569"/>
              <a:gd name="connsiteY46" fmla="*/ 2213 h 2681302"/>
              <a:gd name="connsiteX47" fmla="*/ 554299 w 2679569"/>
              <a:gd name="connsiteY47" fmla="*/ 29107 h 268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79569" h="2681302">
                <a:moveTo>
                  <a:pt x="554299" y="29107"/>
                </a:moveTo>
                <a:cubicBezTo>
                  <a:pt x="525612" y="63173"/>
                  <a:pt x="530990" y="143856"/>
                  <a:pt x="511268" y="206609"/>
                </a:cubicBezTo>
                <a:cubicBezTo>
                  <a:pt x="491546" y="269362"/>
                  <a:pt x="465548" y="345562"/>
                  <a:pt x="435965" y="405625"/>
                </a:cubicBezTo>
                <a:cubicBezTo>
                  <a:pt x="406382" y="465688"/>
                  <a:pt x="368729" y="501548"/>
                  <a:pt x="333767" y="566990"/>
                </a:cubicBezTo>
                <a:cubicBezTo>
                  <a:pt x="298805" y="632432"/>
                  <a:pt x="253085" y="731044"/>
                  <a:pt x="226191" y="798279"/>
                </a:cubicBezTo>
                <a:cubicBezTo>
                  <a:pt x="199297" y="865514"/>
                  <a:pt x="172403" y="970402"/>
                  <a:pt x="172403" y="970402"/>
                </a:cubicBezTo>
                <a:cubicBezTo>
                  <a:pt x="154474" y="1027776"/>
                  <a:pt x="132958" y="1051981"/>
                  <a:pt x="118614" y="1142524"/>
                </a:cubicBezTo>
                <a:cubicBezTo>
                  <a:pt x="104270" y="1233067"/>
                  <a:pt x="100684" y="1400708"/>
                  <a:pt x="86341" y="1513663"/>
                </a:cubicBezTo>
                <a:cubicBezTo>
                  <a:pt x="71997" y="1626618"/>
                  <a:pt x="45103" y="1731506"/>
                  <a:pt x="32553" y="1820256"/>
                </a:cubicBezTo>
                <a:cubicBezTo>
                  <a:pt x="20003" y="1909006"/>
                  <a:pt x="16417" y="1982517"/>
                  <a:pt x="11038" y="2046166"/>
                </a:cubicBezTo>
                <a:cubicBezTo>
                  <a:pt x="5659" y="2109815"/>
                  <a:pt x="-1513" y="2153743"/>
                  <a:pt x="280" y="2202152"/>
                </a:cubicBezTo>
                <a:cubicBezTo>
                  <a:pt x="2073" y="2250561"/>
                  <a:pt x="11934" y="2298075"/>
                  <a:pt x="21795" y="2336623"/>
                </a:cubicBezTo>
                <a:cubicBezTo>
                  <a:pt x="31656" y="2375171"/>
                  <a:pt x="41518" y="2391308"/>
                  <a:pt x="59447" y="2433442"/>
                </a:cubicBezTo>
                <a:cubicBezTo>
                  <a:pt x="77376" y="2475576"/>
                  <a:pt x="95306" y="2554465"/>
                  <a:pt x="129372" y="2589427"/>
                </a:cubicBezTo>
                <a:cubicBezTo>
                  <a:pt x="163438" y="2624389"/>
                  <a:pt x="197504" y="2627976"/>
                  <a:pt x="263843" y="2643216"/>
                </a:cubicBezTo>
                <a:cubicBezTo>
                  <a:pt x="330182" y="2658456"/>
                  <a:pt x="424311" y="2677281"/>
                  <a:pt x="527405" y="2680867"/>
                </a:cubicBezTo>
                <a:cubicBezTo>
                  <a:pt x="630499" y="2684453"/>
                  <a:pt x="882407" y="2664731"/>
                  <a:pt x="882407" y="2664731"/>
                </a:cubicBezTo>
                <a:lnTo>
                  <a:pt x="1189000" y="2653973"/>
                </a:lnTo>
                <a:lnTo>
                  <a:pt x="1673094" y="2643216"/>
                </a:lnTo>
                <a:cubicBezTo>
                  <a:pt x="1828183" y="2641423"/>
                  <a:pt x="2002996" y="2644112"/>
                  <a:pt x="2119537" y="2643216"/>
                </a:cubicBezTo>
                <a:cubicBezTo>
                  <a:pt x="2236078" y="2642320"/>
                  <a:pt x="2305106" y="2641423"/>
                  <a:pt x="2372341" y="2637837"/>
                </a:cubicBezTo>
                <a:cubicBezTo>
                  <a:pt x="2439576" y="2634251"/>
                  <a:pt x="2486193" y="2626182"/>
                  <a:pt x="2522948" y="2621700"/>
                </a:cubicBezTo>
                <a:cubicBezTo>
                  <a:pt x="2559703" y="2617218"/>
                  <a:pt x="2571358" y="2619908"/>
                  <a:pt x="2592873" y="2610943"/>
                </a:cubicBezTo>
                <a:cubicBezTo>
                  <a:pt x="2614388" y="2601978"/>
                  <a:pt x="2637697" y="2584049"/>
                  <a:pt x="2652040" y="2567912"/>
                </a:cubicBezTo>
                <a:cubicBezTo>
                  <a:pt x="2666384" y="2551776"/>
                  <a:pt x="2676245" y="2549983"/>
                  <a:pt x="2678934" y="2514124"/>
                </a:cubicBezTo>
                <a:cubicBezTo>
                  <a:pt x="2681623" y="2478265"/>
                  <a:pt x="2675349" y="2444199"/>
                  <a:pt x="2668177" y="2352759"/>
                </a:cubicBezTo>
                <a:cubicBezTo>
                  <a:pt x="2661005" y="2261319"/>
                  <a:pt x="2644869" y="2093679"/>
                  <a:pt x="2635904" y="1965484"/>
                </a:cubicBezTo>
                <a:cubicBezTo>
                  <a:pt x="2626939" y="1837289"/>
                  <a:pt x="2620663" y="1700128"/>
                  <a:pt x="2614388" y="1583587"/>
                </a:cubicBezTo>
                <a:cubicBezTo>
                  <a:pt x="2608113" y="1467046"/>
                  <a:pt x="2602734" y="1345126"/>
                  <a:pt x="2598252" y="1266237"/>
                </a:cubicBezTo>
                <a:cubicBezTo>
                  <a:pt x="2593770" y="1187348"/>
                  <a:pt x="2587494" y="1156867"/>
                  <a:pt x="2587494" y="1110251"/>
                </a:cubicBezTo>
                <a:cubicBezTo>
                  <a:pt x="2587494" y="1063635"/>
                  <a:pt x="2589287" y="1019707"/>
                  <a:pt x="2598252" y="986538"/>
                </a:cubicBezTo>
                <a:cubicBezTo>
                  <a:pt x="2607217" y="953369"/>
                  <a:pt x="2632318" y="929164"/>
                  <a:pt x="2641283" y="911235"/>
                </a:cubicBezTo>
                <a:cubicBezTo>
                  <a:pt x="2650248" y="893306"/>
                  <a:pt x="2652040" y="890616"/>
                  <a:pt x="2652040" y="878962"/>
                </a:cubicBezTo>
                <a:cubicBezTo>
                  <a:pt x="2652040" y="867308"/>
                  <a:pt x="2657419" y="852068"/>
                  <a:pt x="2641283" y="841310"/>
                </a:cubicBezTo>
                <a:cubicBezTo>
                  <a:pt x="2625147" y="830552"/>
                  <a:pt x="2600045" y="832345"/>
                  <a:pt x="2555221" y="814416"/>
                </a:cubicBezTo>
                <a:cubicBezTo>
                  <a:pt x="2510397" y="796487"/>
                  <a:pt x="2442266" y="762420"/>
                  <a:pt x="2372341" y="733733"/>
                </a:cubicBezTo>
                <a:cubicBezTo>
                  <a:pt x="2302416" y="705046"/>
                  <a:pt x="2208287" y="678152"/>
                  <a:pt x="2135673" y="642293"/>
                </a:cubicBezTo>
                <a:cubicBezTo>
                  <a:pt x="2063059" y="606434"/>
                  <a:pt x="2001203" y="556232"/>
                  <a:pt x="1936657" y="518580"/>
                </a:cubicBezTo>
                <a:cubicBezTo>
                  <a:pt x="1872111" y="480928"/>
                  <a:pt x="1812944" y="450449"/>
                  <a:pt x="1748398" y="416383"/>
                </a:cubicBezTo>
                <a:cubicBezTo>
                  <a:pt x="1683852" y="382317"/>
                  <a:pt x="1617513" y="345561"/>
                  <a:pt x="1549381" y="314185"/>
                </a:cubicBezTo>
                <a:cubicBezTo>
                  <a:pt x="1481249" y="282809"/>
                  <a:pt x="1403256" y="255915"/>
                  <a:pt x="1339607" y="228124"/>
                </a:cubicBezTo>
                <a:cubicBezTo>
                  <a:pt x="1275958" y="200334"/>
                  <a:pt x="1214998" y="168957"/>
                  <a:pt x="1167485" y="147442"/>
                </a:cubicBezTo>
                <a:cubicBezTo>
                  <a:pt x="1119972" y="125927"/>
                  <a:pt x="1086803" y="111583"/>
                  <a:pt x="1054530" y="99032"/>
                </a:cubicBezTo>
                <a:cubicBezTo>
                  <a:pt x="1022257" y="86481"/>
                  <a:pt x="996259" y="82896"/>
                  <a:pt x="973847" y="72138"/>
                </a:cubicBezTo>
                <a:cubicBezTo>
                  <a:pt x="951435" y="61380"/>
                  <a:pt x="951436" y="42554"/>
                  <a:pt x="920059" y="34486"/>
                </a:cubicBezTo>
                <a:cubicBezTo>
                  <a:pt x="888683" y="26418"/>
                  <a:pt x="825033" y="29108"/>
                  <a:pt x="785588" y="23729"/>
                </a:cubicBezTo>
                <a:cubicBezTo>
                  <a:pt x="746143" y="18350"/>
                  <a:pt x="716560" y="5799"/>
                  <a:pt x="683391" y="2213"/>
                </a:cubicBezTo>
                <a:cubicBezTo>
                  <a:pt x="650222" y="-1373"/>
                  <a:pt x="582986" y="-4959"/>
                  <a:pt x="554299" y="29107"/>
                </a:cubicBez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4705E3-60F1-42B7-A3FC-72993CEDDF65}"/>
              </a:ext>
            </a:extLst>
          </p:cNvPr>
          <p:cNvSpPr txBox="1"/>
          <p:nvPr/>
        </p:nvSpPr>
        <p:spPr>
          <a:xfrm rot="16529278">
            <a:off x="25641739" y="578373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</a:rPr>
              <a:t>MEXICO</a:t>
            </a:r>
            <a:endParaRPr lang="es-PE" sz="1000" b="1" dirty="0">
              <a:solidFill>
                <a:srgbClr val="FF0000"/>
              </a:solidFill>
            </a:endParaRP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AD0BB13-64A2-4EC3-9D06-3AB6DBE1DD73}"/>
              </a:ext>
            </a:extLst>
          </p:cNvPr>
          <p:cNvSpPr txBox="1"/>
          <p:nvPr/>
        </p:nvSpPr>
        <p:spPr>
          <a:xfrm rot="16037331">
            <a:off x="28403410" y="5554521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</a:rPr>
              <a:t>CANADA</a:t>
            </a:r>
            <a:endParaRPr lang="es-PE" sz="1000" b="1" dirty="0">
              <a:solidFill>
                <a:srgbClr val="FF0000"/>
              </a:solidFill>
            </a:endParaRP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BBB34151-EAE8-4101-A134-3888AD62E611}"/>
              </a:ext>
            </a:extLst>
          </p:cNvPr>
          <p:cNvSpPr txBox="1"/>
          <p:nvPr/>
        </p:nvSpPr>
        <p:spPr>
          <a:xfrm rot="1599479">
            <a:off x="27570543" y="4667849"/>
            <a:ext cx="1376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</a:rPr>
              <a:t>PARINACOCHAS</a:t>
            </a:r>
            <a:endParaRPr lang="es-PE" sz="1000" b="1" dirty="0">
              <a:solidFill>
                <a:srgbClr val="FF0000"/>
              </a:solidFill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BC23C4C7-3673-4E88-8CEE-1B50C45736DE}"/>
              </a:ext>
            </a:extLst>
          </p:cNvPr>
          <p:cNvSpPr txBox="1"/>
          <p:nvPr/>
        </p:nvSpPr>
        <p:spPr>
          <a:xfrm rot="21411766">
            <a:off x="27029787" y="6917163"/>
            <a:ext cx="1376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</a:rPr>
              <a:t>P. REPUBLICA</a:t>
            </a:r>
            <a:endParaRPr lang="es-PE" sz="1000" b="1" dirty="0">
              <a:solidFill>
                <a:srgbClr val="FF0000"/>
              </a:solidFill>
            </a:endParaRPr>
          </a:p>
        </p:txBody>
      </p:sp>
      <p:sp>
        <p:nvSpPr>
          <p:cNvPr id="137" name="8 CuadroTexto">
            <a:extLst>
              <a:ext uri="{FF2B5EF4-FFF2-40B4-BE49-F238E27FC236}">
                <a16:creationId xmlns:a16="http://schemas.microsoft.com/office/drawing/2014/main" id="{64514978-7A1E-4CF4-B625-B9C974011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6655" y="7132473"/>
            <a:ext cx="36367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600" dirty="0"/>
              <a:t>También como análisis de esta área, nos vamos a enfocar en la Av. Las Américas por que creo es un buen ejemplo de la problemática general del Barrio y del Distrito.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98BAED-BA37-490C-98B0-8E44A0697B4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296" y="8479242"/>
            <a:ext cx="3793908" cy="217906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EC336E0A-9E7A-4A60-BD2C-509436D40A46}"/>
              </a:ext>
            </a:extLst>
          </p:cNvPr>
          <p:cNvSpPr/>
          <p:nvPr/>
        </p:nvSpPr>
        <p:spPr bwMode="auto">
          <a:xfrm rot="20362855">
            <a:off x="25734892" y="9470831"/>
            <a:ext cx="3038654" cy="3003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989A3C4-0AE4-4CCA-8C17-7B93798694E0}"/>
              </a:ext>
            </a:extLst>
          </p:cNvPr>
          <p:cNvSpPr txBox="1"/>
          <p:nvPr/>
        </p:nvSpPr>
        <p:spPr>
          <a:xfrm rot="20361078">
            <a:off x="26447398" y="9637911"/>
            <a:ext cx="117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FF0000"/>
                </a:solidFill>
              </a:rPr>
              <a:t>AV. LAS AMERICAS</a:t>
            </a:r>
            <a:endParaRPr lang="es-PE" sz="800" b="1" dirty="0">
              <a:solidFill>
                <a:srgbClr val="FF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F17D719-C391-4D8A-9752-BC57D276079F}"/>
              </a:ext>
            </a:extLst>
          </p:cNvPr>
          <p:cNvSpPr/>
          <p:nvPr/>
        </p:nvSpPr>
        <p:spPr bwMode="auto">
          <a:xfrm rot="20390635">
            <a:off x="26353746" y="9125361"/>
            <a:ext cx="1045778" cy="414533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E7E31FCB-1691-4452-8174-3A7425A35B0E}"/>
              </a:ext>
            </a:extLst>
          </p:cNvPr>
          <p:cNvSpPr/>
          <p:nvPr/>
        </p:nvSpPr>
        <p:spPr bwMode="auto">
          <a:xfrm rot="20390635">
            <a:off x="27427779" y="8724069"/>
            <a:ext cx="1049179" cy="405262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ECA32887-BF30-4AC2-97B7-DE92CA263BF8}"/>
              </a:ext>
            </a:extLst>
          </p:cNvPr>
          <p:cNvSpPr/>
          <p:nvPr/>
        </p:nvSpPr>
        <p:spPr bwMode="auto">
          <a:xfrm rot="20390635">
            <a:off x="26674969" y="9875345"/>
            <a:ext cx="1045778" cy="46379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id="{F4AA2664-22B6-47E2-BB91-BCA8336191C3}"/>
              </a:ext>
            </a:extLst>
          </p:cNvPr>
          <p:cNvSpPr/>
          <p:nvPr/>
        </p:nvSpPr>
        <p:spPr bwMode="auto">
          <a:xfrm rot="20395484">
            <a:off x="27792238" y="9455271"/>
            <a:ext cx="1045778" cy="470931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Text Box 82">
            <a:extLst>
              <a:ext uri="{FF2B5EF4-FFF2-40B4-BE49-F238E27FC236}">
                <a16:creationId xmlns:a16="http://schemas.microsoft.com/office/drawing/2014/main" id="{3A239C18-46D5-44A9-81C9-A59AD382431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8896377" y="524826"/>
            <a:ext cx="1410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4000" b="1" dirty="0">
                <a:solidFill>
                  <a:srgbClr val="FF0000"/>
                </a:solidFill>
              </a:rPr>
              <a:t>Calle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53" name="Rectangle 33">
            <a:extLst>
              <a:ext uri="{FF2B5EF4-FFF2-40B4-BE49-F238E27FC236}">
                <a16:creationId xmlns:a16="http://schemas.microsoft.com/office/drawing/2014/main" id="{6BC6CF4E-4B8E-4A1E-A344-B971E666E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0178" y="-215949"/>
            <a:ext cx="215900" cy="113045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DBAF47E-2AE9-4C53-A824-33D7245B948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108" y="3816499"/>
            <a:ext cx="4017070" cy="143898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A705196-176B-4E30-B027-986611D66AD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108" y="5248464"/>
            <a:ext cx="4017070" cy="1831474"/>
          </a:xfrm>
          <a:prstGeom prst="rect">
            <a:avLst/>
          </a:prstGeom>
        </p:spPr>
      </p:pic>
      <p:sp>
        <p:nvSpPr>
          <p:cNvPr id="155" name="Text Box 84">
            <a:extLst>
              <a:ext uri="{FF2B5EF4-FFF2-40B4-BE49-F238E27FC236}">
                <a16:creationId xmlns:a16="http://schemas.microsoft.com/office/drawing/2014/main" id="{7C204369-58EB-4779-8AB0-3C1EB05B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108" y="7056859"/>
            <a:ext cx="40015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La Av. Las Américas tiene zonificación CV comercio vecinal, con la Realidad actual y lo que a generado esta Pandemia, </a:t>
            </a:r>
            <a:r>
              <a:rPr lang="es-ES" sz="1600" b="1" dirty="0"/>
              <a:t>propondría</a:t>
            </a:r>
            <a:r>
              <a:rPr lang="es-ES" sz="1600" dirty="0"/>
              <a:t> que esta se cambiara por una Zonificación Mixta, donde se proyecten Edificios Multifamiliares desde los niveles 3 al 20 y el 1 nivel de comercio vecinal organizado y 2 nivel de oficinas y/o talleres, que sirvan a una cantidad de los mismos residentes.</a:t>
            </a:r>
          </a:p>
          <a:p>
            <a:pPr algn="just" defTabSz="3209925"/>
            <a:r>
              <a:rPr lang="es-ES" sz="1600" dirty="0"/>
              <a:t>Cuando hablo de un comercio vecinal organizado, es que no se repitan los servicios mas de 3 por manzana e incluyan entre edificios también cines.</a:t>
            </a:r>
          </a:p>
        </p:txBody>
      </p:sp>
      <p:sp>
        <p:nvSpPr>
          <p:cNvPr id="156" name="Rectangle 33">
            <a:extLst>
              <a:ext uri="{FF2B5EF4-FFF2-40B4-BE49-F238E27FC236}">
                <a16:creationId xmlns:a16="http://schemas.microsoft.com/office/drawing/2014/main" id="{D92EBDBD-E7BB-43F9-AD56-E08AE0DB2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4758" y="-215949"/>
            <a:ext cx="215900" cy="113045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158" name="Text Box 82">
            <a:extLst>
              <a:ext uri="{FF2B5EF4-FFF2-40B4-BE49-F238E27FC236}">
                <a16:creationId xmlns:a16="http://schemas.microsoft.com/office/drawing/2014/main" id="{C2E0027E-8266-4C48-97CE-3E302FEDB12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2563591" y="1899976"/>
            <a:ext cx="2549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4000" b="1" dirty="0">
                <a:solidFill>
                  <a:srgbClr val="006600"/>
                </a:solidFill>
              </a:rPr>
              <a:t>Movilidad</a:t>
            </a:r>
            <a:endParaRPr lang="es-ES" sz="4000" b="1" dirty="0">
              <a:solidFill>
                <a:srgbClr val="006600"/>
              </a:solidFill>
            </a:endParaRPr>
          </a:p>
        </p:txBody>
      </p:sp>
      <p:sp>
        <p:nvSpPr>
          <p:cNvPr id="159" name="Text Box 84">
            <a:extLst>
              <a:ext uri="{FF2B5EF4-FFF2-40B4-BE49-F238E27FC236}">
                <a16:creationId xmlns:a16="http://schemas.microsoft.com/office/drawing/2014/main" id="{B07274A5-C3C2-44B2-A317-F366F44B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5745" y="72083"/>
            <a:ext cx="336688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Creo fuerte que una solución de traslado serán las </a:t>
            </a:r>
            <a:r>
              <a:rPr lang="es-ES" sz="1600" b="1" dirty="0"/>
              <a:t>bicicletas</a:t>
            </a:r>
            <a:r>
              <a:rPr lang="es-ES" sz="1600" dirty="0"/>
              <a:t> y para ello hay que </a:t>
            </a:r>
            <a:r>
              <a:rPr lang="es-ES" sz="1600" b="1" dirty="0"/>
              <a:t>implementar y fomentar las Ciclovías </a:t>
            </a:r>
            <a:r>
              <a:rPr lang="es-ES" sz="1600" dirty="0"/>
              <a:t>para todo el Transporte Zonal, del Distrito y del Barrio, pero este no es la </a:t>
            </a:r>
            <a:r>
              <a:rPr lang="es-ES" sz="1600" b="1" dirty="0"/>
              <a:t>Solución al traslado en masa </a:t>
            </a:r>
            <a:r>
              <a:rPr lang="es-ES" sz="1600" dirty="0"/>
              <a:t>de la Población obrera, técnica y de servicios, que no siempre es de la zona o del distrito.</a:t>
            </a:r>
          </a:p>
          <a:p>
            <a:pPr algn="just" defTabSz="3209925"/>
            <a:r>
              <a:rPr lang="es-ES" sz="1600" dirty="0"/>
              <a:t>Para ello propongo Paraderos en las articulaciones principales como son las Av. Paseo de la Republica, que hoy no cuenta con ninguna línea o ruta transporte, la Av. Canadá, La Av. Palermo y la Av. México.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68EF6EC5-CD3C-4E57-996C-961F69A4C7E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80" y="4283197"/>
            <a:ext cx="3868814" cy="2069938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6AD0C9C2-2F12-4F52-9D89-B259C3D4E5E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216" y="7632923"/>
            <a:ext cx="3465194" cy="221989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936755E-E06C-42BB-AA9F-757E68B19F9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80" y="5976739"/>
            <a:ext cx="3868814" cy="1949158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C676F8A9-5A53-4242-B5DE-F9596E375E8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214" y="9087967"/>
            <a:ext cx="2441431" cy="1652432"/>
          </a:xfrm>
          <a:prstGeom prst="rect">
            <a:avLst/>
          </a:prstGeom>
        </p:spPr>
      </p:pic>
      <p:sp>
        <p:nvSpPr>
          <p:cNvPr id="171" name="Text Box 82">
            <a:extLst>
              <a:ext uri="{FF2B5EF4-FFF2-40B4-BE49-F238E27FC236}">
                <a16:creationId xmlns:a16="http://schemas.microsoft.com/office/drawing/2014/main" id="{CE57B5A1-4A0F-41DA-9CB9-BA4CE51593F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816817" y="8552854"/>
            <a:ext cx="2691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4000" b="1" dirty="0">
                <a:solidFill>
                  <a:srgbClr val="006600"/>
                </a:solidFill>
              </a:rPr>
              <a:t>Boulevard</a:t>
            </a:r>
            <a:endParaRPr lang="es-ES" sz="4000" b="1" dirty="0">
              <a:solidFill>
                <a:srgbClr val="006600"/>
              </a:solidFill>
            </a:endParaRPr>
          </a:p>
        </p:txBody>
      </p:sp>
      <p:sp>
        <p:nvSpPr>
          <p:cNvPr id="172" name="Text Box 82">
            <a:extLst>
              <a:ext uri="{FF2B5EF4-FFF2-40B4-BE49-F238E27FC236}">
                <a16:creationId xmlns:a16="http://schemas.microsoft.com/office/drawing/2014/main" id="{C4E89CEC-5580-45CD-B49B-CEEBBF134F5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3200816" y="1302998"/>
            <a:ext cx="33334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6000" b="1" dirty="0">
                <a:solidFill>
                  <a:schemeClr val="accent6"/>
                </a:solidFill>
              </a:rPr>
              <a:t>Vivienda</a:t>
            </a:r>
            <a:endParaRPr lang="es-ES" sz="6000" b="1" dirty="0">
              <a:solidFill>
                <a:schemeClr val="accent6"/>
              </a:solidFill>
            </a:endParaRPr>
          </a:p>
        </p:txBody>
      </p:sp>
      <p:sp>
        <p:nvSpPr>
          <p:cNvPr id="173" name="Text Box 84">
            <a:extLst>
              <a:ext uri="{FF2B5EF4-FFF2-40B4-BE49-F238E27FC236}">
                <a16:creationId xmlns:a16="http://schemas.microsoft.com/office/drawing/2014/main" id="{E8A22210-2A2D-4EE3-86F9-39D851243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6335" y="72083"/>
            <a:ext cx="64810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Como ya he expuesto antes, propongo el CAMBIO DE ZONIFICACION para esta zona de Balconcillo, en La Victoria, con ello lograre cambiar de CV a RDA, contradictorio probablemente, pero con ellos se podrá ayudar al hacinamiento actual de la unidad de vivienda y conseguir realzar el área con el boulevard y los comercios y servicios vecinales.</a:t>
            </a:r>
          </a:p>
        </p:txBody>
      </p:sp>
      <p:sp>
        <p:nvSpPr>
          <p:cNvPr id="174" name="Text Box 80">
            <a:extLst>
              <a:ext uri="{FF2B5EF4-FFF2-40B4-BE49-F238E27FC236}">
                <a16:creationId xmlns:a16="http://schemas.microsoft.com/office/drawing/2014/main" id="{4C7A143B-68B2-405C-8167-F4376EA7B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7026" y="1747070"/>
            <a:ext cx="3826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ES" sz="3200" b="1" dirty="0">
                <a:solidFill>
                  <a:srgbClr val="FF0000"/>
                </a:solidFill>
              </a:rPr>
              <a:t>Análisis de Diseño</a:t>
            </a:r>
          </a:p>
        </p:txBody>
      </p:sp>
      <p:sp>
        <p:nvSpPr>
          <p:cNvPr id="175" name="Text Box 84">
            <a:extLst>
              <a:ext uri="{FF2B5EF4-FFF2-40B4-BE49-F238E27FC236}">
                <a16:creationId xmlns:a16="http://schemas.microsoft.com/office/drawing/2014/main" id="{4FF078F0-9C2B-4B1D-AD18-58951465F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6682" y="2390855"/>
            <a:ext cx="64810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Con esta coyuntura de la PANDEMIA, los buenos hábitos y buenas practicas de convivencia cambiaran para siempre, a un mas nuestro país que no tiene buenos hábitos o por la realidad del NSE que en su mayoría es baja e informal.</a:t>
            </a:r>
          </a:p>
        </p:txBody>
      </p:sp>
      <p:sp>
        <p:nvSpPr>
          <p:cNvPr id="176" name="Text Box 84">
            <a:extLst>
              <a:ext uri="{FF2B5EF4-FFF2-40B4-BE49-F238E27FC236}">
                <a16:creationId xmlns:a16="http://schemas.microsoft.com/office/drawing/2014/main" id="{D42CC049-6A05-453A-A994-010613510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6335" y="3960515"/>
            <a:ext cx="258231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Propongo que las nuevas unidades de vivienda deben incluir el </a:t>
            </a:r>
            <a:r>
              <a:rPr lang="es-ES" sz="1600" b="1" dirty="0">
                <a:solidFill>
                  <a:schemeClr val="accent6"/>
                </a:solidFill>
              </a:rPr>
              <a:t>ESCLUSADO</a:t>
            </a:r>
            <a:r>
              <a:rPr lang="es-ES" sz="1600" dirty="0"/>
              <a:t> en el ingreso de la vivienda, con esto podremos cubrir parte de </a:t>
            </a:r>
            <a:r>
              <a:rPr lang="es-ES" sz="1600" b="1" dirty="0">
                <a:solidFill>
                  <a:schemeClr val="accent6"/>
                </a:solidFill>
              </a:rPr>
              <a:t>LAS BUENAS PRACTICAS </a:t>
            </a:r>
            <a:r>
              <a:rPr lang="es-ES" sz="1600" dirty="0"/>
              <a:t>que debemos adquirir para el cuidado personal y familiar.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A3B382F6-5024-4886-8DE5-FF4FFD4F20DA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946" y="3600475"/>
            <a:ext cx="4612873" cy="2981788"/>
          </a:xfrm>
          <a:prstGeom prst="rect">
            <a:avLst/>
          </a:prstGeom>
        </p:spPr>
      </p:pic>
      <p:sp>
        <p:nvSpPr>
          <p:cNvPr id="180" name="Text Box 77">
            <a:extLst>
              <a:ext uri="{FF2B5EF4-FFF2-40B4-BE49-F238E27FC236}">
                <a16:creationId xmlns:a16="http://schemas.microsoft.com/office/drawing/2014/main" id="{31BEE396-156D-436B-AB2E-1BFF21CF1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6363" y="6754018"/>
            <a:ext cx="2386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2400" b="1" dirty="0">
                <a:solidFill>
                  <a:srgbClr val="006600"/>
                </a:solidFill>
              </a:rPr>
              <a:t>Balcón-Terraza</a:t>
            </a:r>
            <a:endParaRPr lang="es-ES" sz="2400" b="1" dirty="0">
              <a:solidFill>
                <a:srgbClr val="006600"/>
              </a:solidFill>
            </a:endParaRPr>
          </a:p>
        </p:txBody>
      </p:sp>
      <p:pic>
        <p:nvPicPr>
          <p:cNvPr id="7169" name="Imagen 7168">
            <a:extLst>
              <a:ext uri="{FF2B5EF4-FFF2-40B4-BE49-F238E27FC236}">
                <a16:creationId xmlns:a16="http://schemas.microsoft.com/office/drawing/2014/main" id="{A357B81B-8A62-4A21-A81F-F2A54BD49589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106" y="8747524"/>
            <a:ext cx="2995417" cy="1765719"/>
          </a:xfrm>
          <a:prstGeom prst="rect">
            <a:avLst/>
          </a:prstGeom>
        </p:spPr>
      </p:pic>
      <p:pic>
        <p:nvPicPr>
          <p:cNvPr id="7172" name="Imagen 7171">
            <a:extLst>
              <a:ext uri="{FF2B5EF4-FFF2-40B4-BE49-F238E27FC236}">
                <a16:creationId xmlns:a16="http://schemas.microsoft.com/office/drawing/2014/main" id="{C0AADF33-D60E-4428-A693-228E12048FC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158" y="7471332"/>
            <a:ext cx="2291904" cy="1585459"/>
          </a:xfrm>
          <a:prstGeom prst="rect">
            <a:avLst/>
          </a:prstGeom>
        </p:spPr>
      </p:pic>
      <p:pic>
        <p:nvPicPr>
          <p:cNvPr id="7174" name="Imagen 7173">
            <a:extLst>
              <a:ext uri="{FF2B5EF4-FFF2-40B4-BE49-F238E27FC236}">
                <a16:creationId xmlns:a16="http://schemas.microsoft.com/office/drawing/2014/main" id="{457EA06E-6804-46DD-8ED1-0AE366E0158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599" y="6774087"/>
            <a:ext cx="2414911" cy="1422419"/>
          </a:xfrm>
          <a:prstGeom prst="rect">
            <a:avLst/>
          </a:prstGeom>
        </p:spPr>
      </p:pic>
      <p:pic>
        <p:nvPicPr>
          <p:cNvPr id="7177" name="Imagen 7176">
            <a:extLst>
              <a:ext uri="{FF2B5EF4-FFF2-40B4-BE49-F238E27FC236}">
                <a16:creationId xmlns:a16="http://schemas.microsoft.com/office/drawing/2014/main" id="{37FD7EB9-B3C3-42B2-8C91-40295B990C65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089" y="9057059"/>
            <a:ext cx="2286000" cy="1600200"/>
          </a:xfrm>
          <a:prstGeom prst="rect">
            <a:avLst/>
          </a:prstGeom>
        </p:spPr>
      </p:pic>
      <p:sp>
        <p:nvSpPr>
          <p:cNvPr id="188" name="Text Box 84">
            <a:extLst>
              <a:ext uri="{FF2B5EF4-FFF2-40B4-BE49-F238E27FC236}">
                <a16:creationId xmlns:a16="http://schemas.microsoft.com/office/drawing/2014/main" id="{6C432921-CFEB-418B-A09E-08545B937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1100" y="7155332"/>
            <a:ext cx="258231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Es por esto que el Balcón y la Terraza van a tomar una presencia importante, ya que el cuidado y la seguridad de la familia o el núcleo social.</a:t>
            </a:r>
          </a:p>
          <a:p>
            <a:pPr algn="just" defTabSz="3209925"/>
            <a:r>
              <a:rPr lang="es-ES" sz="1600" dirty="0"/>
              <a:t>Un Balcón-Terraza que tenga un área mas razonable donde podamos incluir jardín, piscina si es posible, BBQ</a:t>
            </a:r>
          </a:p>
        </p:txBody>
      </p:sp>
    </p:spTree>
    <p:extLst>
      <p:ext uri="{BB962C8B-B14F-4D97-AF65-F5344CB8AC3E}">
        <p14:creationId xmlns:p14="http://schemas.microsoft.com/office/powerpoint/2010/main" val="20553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92E9A9B-5C3E-48DB-9C13-04034ACDFF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13191"/>
            <a:ext cx="45364400" cy="10796400"/>
          </a:xfrm>
          <a:prstGeom prst="rect">
            <a:avLst/>
          </a:prstGeom>
        </p:spPr>
      </p:pic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3156685" y="-215949"/>
            <a:ext cx="215900" cy="113045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7198192" y="-215949"/>
            <a:ext cx="215900" cy="113045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0" y="5400675"/>
            <a:ext cx="453659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125373" anchor="ctr">
            <a:spAutoFit/>
          </a:bodyPr>
          <a:lstStyle/>
          <a:p>
            <a:endParaRPr lang="es-PE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0" y="0"/>
            <a:ext cx="453659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125373" anchor="ctr">
            <a:spAutoFit/>
          </a:bodyPr>
          <a:lstStyle/>
          <a:p>
            <a:endParaRPr lang="es-PE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0" y="0"/>
            <a:ext cx="453659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125373" anchor="ctr">
            <a:spAutoFit/>
          </a:bodyPr>
          <a:lstStyle/>
          <a:p>
            <a:endParaRPr lang="es-PE"/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26029107" y="3528467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2400" b="1" dirty="0">
                <a:solidFill>
                  <a:srgbClr val="CC3300"/>
                </a:solidFill>
              </a:rPr>
              <a:t>Diseño</a:t>
            </a:r>
            <a:endParaRPr lang="es-ES" sz="2400" b="1" dirty="0">
              <a:solidFill>
                <a:srgbClr val="CC3300"/>
              </a:solidFill>
            </a:endParaRPr>
          </a:p>
        </p:txBody>
      </p:sp>
      <p:sp>
        <p:nvSpPr>
          <p:cNvPr id="2132" name="Text Box 84"/>
          <p:cNvSpPr txBox="1">
            <a:spLocks noChangeArrowheads="1"/>
          </p:cNvSpPr>
          <p:nvPr/>
        </p:nvSpPr>
        <p:spPr bwMode="auto">
          <a:xfrm>
            <a:off x="17946334" y="72083"/>
            <a:ext cx="336688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Las Calles de esta zona necesitan mayor trabajo en </a:t>
            </a:r>
            <a:r>
              <a:rPr lang="es-ES" sz="1600" b="1" dirty="0"/>
              <a:t>equipamiento en general,</a:t>
            </a:r>
            <a:r>
              <a:rPr lang="es-ES" sz="1600" dirty="0"/>
              <a:t> ya que sus jirones y avenidas que están bastante deteriorados, necesita señalización y sus área verdes un plan de arborización y mantenimiento, además que esta </a:t>
            </a:r>
            <a:r>
              <a:rPr lang="es-ES" sz="1600" b="1" dirty="0"/>
              <a:t>avenida se podría crear un gran Boulevard, como área de dispersión y óseo</a:t>
            </a:r>
            <a:r>
              <a:rPr lang="es-ES" sz="1600" dirty="0"/>
              <a:t>.</a:t>
            </a:r>
          </a:p>
          <a:p>
            <a:pPr algn="just" defTabSz="3209925"/>
            <a:r>
              <a:rPr lang="es-ES" sz="1600" dirty="0"/>
              <a:t>Con el Boulevard se conseguiría varios usos importantes, la arborización del área, nueva área de esparcimiento y no tugurizar los pocos existentes.</a:t>
            </a:r>
          </a:p>
        </p:txBody>
      </p:sp>
      <p:sp>
        <p:nvSpPr>
          <p:cNvPr id="2184" name="8 CuadroTexto"/>
          <p:cNvSpPr txBox="1">
            <a:spLocks noChangeArrowheads="1"/>
          </p:cNvSpPr>
          <p:nvPr/>
        </p:nvSpPr>
        <p:spPr bwMode="auto">
          <a:xfrm>
            <a:off x="13489449" y="2906867"/>
            <a:ext cx="36367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600" dirty="0"/>
              <a:t>Se eligió el Distrito de la Victoria y un Sector del Barrio de Balconcillo, ya que este distrito es uno de los mas densos de Lima y con NSE B,C,D y E</a:t>
            </a:r>
          </a:p>
        </p:txBody>
      </p:sp>
      <p:sp>
        <p:nvSpPr>
          <p:cNvPr id="88" name="87 CuadroTexto"/>
          <p:cNvSpPr txBox="1"/>
          <p:nvPr/>
        </p:nvSpPr>
        <p:spPr>
          <a:xfrm>
            <a:off x="26062368" y="1008187"/>
            <a:ext cx="4817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bg1"/>
                </a:solidFill>
              </a:rPr>
              <a:t>Interacción de la población con el muelle</a:t>
            </a:r>
          </a:p>
        </p:txBody>
      </p:sp>
      <p:sp>
        <p:nvSpPr>
          <p:cNvPr id="126" name="Text Box 111"/>
          <p:cNvSpPr txBox="1">
            <a:spLocks noChangeArrowheads="1"/>
          </p:cNvSpPr>
          <p:nvPr/>
        </p:nvSpPr>
        <p:spPr bwMode="auto">
          <a:xfrm>
            <a:off x="5848732" y="5078228"/>
            <a:ext cx="4176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209925"/>
            <a:r>
              <a:rPr lang="es-ES" sz="1600" dirty="0"/>
              <a:t>Reorganización del Sistema Laboral Estatal y Privado, con Protocolos de Buenas Practicas de Sanidad y Bioseguridad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C32CE8B-0C30-4B7C-9FE6-CAA37F7F4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5" y="183898"/>
            <a:ext cx="1902688" cy="18748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C7BED3-5E02-4BD1-8380-DF56782A65A9}"/>
              </a:ext>
            </a:extLst>
          </p:cNvPr>
          <p:cNvSpPr txBox="1"/>
          <p:nvPr/>
        </p:nvSpPr>
        <p:spPr>
          <a:xfrm rot="16200000">
            <a:off x="-3816499" y="5792944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TALLER  VIRTUAL  8</a:t>
            </a:r>
            <a:endParaRPr lang="es-PE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7DAA4377-ADB0-4D78-B4BA-16347E942FB6}"/>
              </a:ext>
            </a:extLst>
          </p:cNvPr>
          <p:cNvSpPr txBox="1"/>
          <p:nvPr/>
        </p:nvSpPr>
        <p:spPr>
          <a:xfrm rot="16200000">
            <a:off x="-3230303" y="5967157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+mn-lt"/>
              </a:rPr>
              <a:t>GRUPO: SOLOCOVID19</a:t>
            </a:r>
            <a:endParaRPr lang="es-PE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1BA647CE-A764-44C4-A6F3-9DF873983FE3}"/>
              </a:ext>
            </a:extLst>
          </p:cNvPr>
          <p:cNvSpPr txBox="1"/>
          <p:nvPr/>
        </p:nvSpPr>
        <p:spPr>
          <a:xfrm rot="16200000">
            <a:off x="-2859810" y="6028712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C000"/>
                </a:solidFill>
                <a:latin typeface="+mn-lt"/>
              </a:rPr>
              <a:t>ALUMNO: JOSE LUIS FUENTES FUENTES N(10)</a:t>
            </a:r>
            <a:endParaRPr lang="es-PE" sz="2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67367455-60CA-412D-88F8-2895FC051EB9}"/>
              </a:ext>
            </a:extLst>
          </p:cNvPr>
          <p:cNvSpPr txBox="1"/>
          <p:nvPr/>
        </p:nvSpPr>
        <p:spPr>
          <a:xfrm rot="16200000">
            <a:off x="-2017201" y="5690158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PROPUESTA PARA CIUDADES </a:t>
            </a:r>
          </a:p>
          <a:p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POST-PANDEMIA </a:t>
            </a:r>
            <a:endParaRPr lang="es-PE" sz="32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3" name="Text Box 80">
            <a:extLst>
              <a:ext uri="{FF2B5EF4-FFF2-40B4-BE49-F238E27FC236}">
                <a16:creationId xmlns:a16="http://schemas.microsoft.com/office/drawing/2014/main" id="{48D655BE-9192-4C26-A484-DBFDB43E2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010" y="75"/>
            <a:ext cx="6218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ES" sz="3200" b="1" dirty="0">
                <a:solidFill>
                  <a:srgbClr val="FF0000"/>
                </a:solidFill>
              </a:rPr>
              <a:t>Planteamientos Ciudad Segura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A8E0813D-FFB2-4EBB-AE90-22C3D7555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97" y="576139"/>
            <a:ext cx="3023158" cy="1628804"/>
          </a:xfrm>
          <a:prstGeom prst="rect">
            <a:avLst/>
          </a:prstGeom>
        </p:spPr>
      </p:pic>
      <p:sp>
        <p:nvSpPr>
          <p:cNvPr id="184" name="8 CuadroTexto">
            <a:extLst>
              <a:ext uri="{FF2B5EF4-FFF2-40B4-BE49-F238E27FC236}">
                <a16:creationId xmlns:a16="http://schemas.microsoft.com/office/drawing/2014/main" id="{25D4202F-7500-4AF2-82AA-83551EE5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567" y="2232323"/>
            <a:ext cx="94098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400" dirty="0"/>
              <a:t>Concretar los </a:t>
            </a:r>
            <a:r>
              <a:rPr lang="es-PE" sz="1400" b="1" dirty="0"/>
              <a:t>Corredores Viales </a:t>
            </a:r>
            <a:r>
              <a:rPr lang="es-PE" sz="1400" dirty="0"/>
              <a:t>para masificar el transporte Publico con el </a:t>
            </a:r>
            <a:r>
              <a:rPr lang="es-PE" sz="1400" b="1" dirty="0"/>
              <a:t>Metro y Trenes Eléctricos, Los Buses a Gas del Metropolitano </a:t>
            </a:r>
            <a:r>
              <a:rPr lang="es-PE" sz="1400" dirty="0"/>
              <a:t>y así poder Replantear el transporte y su Uso con Protocolos de Seguridad para Todos  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1AA873DB-B2EB-482C-ADC8-C8B3601A24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70" y="607571"/>
            <a:ext cx="2859138" cy="1608265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2AB7DC95-E9B4-4390-A595-DD3BE54F0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482" y="584849"/>
            <a:ext cx="2884908" cy="1627605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7EAAEDB6-4979-45EE-ABC1-9FD3E82BBB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10" y="2797041"/>
            <a:ext cx="2560783" cy="144026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AD888887-89ED-4541-BAFA-6EA03C0CF2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56" y="4239601"/>
            <a:ext cx="2554837" cy="1437096"/>
          </a:xfrm>
          <a:prstGeom prst="rect">
            <a:avLst/>
          </a:prstGeom>
        </p:spPr>
      </p:pic>
      <p:sp>
        <p:nvSpPr>
          <p:cNvPr id="195" name="Text Box 111">
            <a:extLst>
              <a:ext uri="{FF2B5EF4-FFF2-40B4-BE49-F238E27FC236}">
                <a16:creationId xmlns:a16="http://schemas.microsoft.com/office/drawing/2014/main" id="{EAAEE991-C836-4B74-B1CF-0F32B002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810" y="5692127"/>
            <a:ext cx="3232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209925"/>
            <a:r>
              <a:rPr lang="es-MX" sz="1600" b="1" dirty="0"/>
              <a:t>Mejora del Sistema de Salud</a:t>
            </a:r>
            <a:endParaRPr lang="es-ES" sz="1600" b="1" dirty="0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A3F1EE3E-9064-438D-B9CB-A07A6E16E8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05" y="2795320"/>
            <a:ext cx="3942320" cy="226545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6E3FAD3-6A9A-45E8-8896-108255C64A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437" y="2788072"/>
            <a:ext cx="2279974" cy="3018558"/>
          </a:xfrm>
          <a:prstGeom prst="rect">
            <a:avLst/>
          </a:prstGeom>
        </p:spPr>
      </p:pic>
      <p:sp>
        <p:nvSpPr>
          <p:cNvPr id="201" name="Text Box 111">
            <a:extLst>
              <a:ext uri="{FF2B5EF4-FFF2-40B4-BE49-F238E27FC236}">
                <a16:creationId xmlns:a16="http://schemas.microsoft.com/office/drawing/2014/main" id="{0390E902-226F-4E28-AEAD-1A37DCEE3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53" y="6327471"/>
            <a:ext cx="236050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209925"/>
            <a:r>
              <a:rPr lang="es-ES" sz="1600" dirty="0"/>
              <a:t>El Estado debe </a:t>
            </a:r>
            <a:r>
              <a:rPr lang="es-ES" sz="1600" b="1" dirty="0"/>
              <a:t>Replantear la Unidad de Vivienda y Masificar los Proyectos de Vivienda Social </a:t>
            </a:r>
            <a:r>
              <a:rPr lang="es-ES" sz="1600" dirty="0"/>
              <a:t>para dar Oportunidad de la Casa Propia a las Familias del NSE C,D,E</a:t>
            </a:r>
          </a:p>
          <a:p>
            <a:pPr defTabSz="3209925"/>
            <a:r>
              <a:rPr lang="es-ES" sz="1600" dirty="0"/>
              <a:t>Con Proyectos Autosostenibles, que Aportaría a la Reactivación Econo.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05379543-E208-4C6F-92A6-8407F7E8C3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04" y="6105987"/>
            <a:ext cx="2070472" cy="4407255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EC116000-7FFA-45FD-9D04-2C03F6719B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98" y="6112481"/>
            <a:ext cx="2422002" cy="4400762"/>
          </a:xfrm>
          <a:prstGeom prst="rect">
            <a:avLst/>
          </a:prstGeom>
        </p:spPr>
      </p:pic>
      <p:pic>
        <p:nvPicPr>
          <p:cNvPr id="7168" name="Imagen 7167">
            <a:extLst>
              <a:ext uri="{FF2B5EF4-FFF2-40B4-BE49-F238E27FC236}">
                <a16:creationId xmlns:a16="http://schemas.microsoft.com/office/drawing/2014/main" id="{47765E0C-0FE3-42C8-87AC-367D096D794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65" y="6112481"/>
            <a:ext cx="2055257" cy="4392629"/>
          </a:xfrm>
          <a:prstGeom prst="rect">
            <a:avLst/>
          </a:prstGeom>
        </p:spPr>
      </p:pic>
      <p:sp>
        <p:nvSpPr>
          <p:cNvPr id="2130" name="Text Box 82"/>
          <p:cNvSpPr txBox="1">
            <a:spLocks noChangeArrowheads="1"/>
          </p:cNvSpPr>
          <p:nvPr/>
        </p:nvSpPr>
        <p:spPr bwMode="auto">
          <a:xfrm rot="16200000">
            <a:off x="10000742" y="2451696"/>
            <a:ext cx="54781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4000" b="1" dirty="0">
                <a:solidFill>
                  <a:schemeClr val="accent6"/>
                </a:solidFill>
              </a:rPr>
              <a:t>Distrito de La Victoria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7171" name="Imagen 7170">
            <a:extLst>
              <a:ext uri="{FF2B5EF4-FFF2-40B4-BE49-F238E27FC236}">
                <a16:creationId xmlns:a16="http://schemas.microsoft.com/office/drawing/2014/main" id="{32FA09D9-F088-4ED9-86CA-456E6E92C5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023" y="75"/>
            <a:ext cx="3795169" cy="2660670"/>
          </a:xfrm>
          <a:prstGeom prst="rect">
            <a:avLst/>
          </a:prstGeom>
        </p:spPr>
      </p:pic>
      <p:sp>
        <p:nvSpPr>
          <p:cNvPr id="213" name="8 CuadroTexto">
            <a:extLst>
              <a:ext uri="{FF2B5EF4-FFF2-40B4-BE49-F238E27FC236}">
                <a16:creationId xmlns:a16="http://schemas.microsoft.com/office/drawing/2014/main" id="{DC197E42-6798-4C94-8CFC-1A8A9FDEC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5824" y="2651750"/>
            <a:ext cx="31623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400" b="1" dirty="0"/>
              <a:t>Análisis del Barrio de Balconcillo</a:t>
            </a:r>
          </a:p>
        </p:txBody>
      </p:sp>
      <p:pic>
        <p:nvPicPr>
          <p:cNvPr id="7209" name="Imagen 7208">
            <a:extLst>
              <a:ext uri="{FF2B5EF4-FFF2-40B4-BE49-F238E27FC236}">
                <a16:creationId xmlns:a16="http://schemas.microsoft.com/office/drawing/2014/main" id="{9E4BD02D-92C3-4C7B-9EC1-F7AE09CAD0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68" y="4114117"/>
            <a:ext cx="3800922" cy="3010284"/>
          </a:xfrm>
          <a:prstGeom prst="rect">
            <a:avLst/>
          </a:prstGeom>
        </p:spPr>
      </p:pic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1F540C57-3A82-439A-927F-612C35FF7DDB}"/>
              </a:ext>
            </a:extLst>
          </p:cNvPr>
          <p:cNvSpPr/>
          <p:nvPr/>
        </p:nvSpPr>
        <p:spPr bwMode="auto">
          <a:xfrm>
            <a:off x="14369685" y="4324555"/>
            <a:ext cx="2679569" cy="2681302"/>
          </a:xfrm>
          <a:custGeom>
            <a:avLst/>
            <a:gdLst>
              <a:gd name="connsiteX0" fmla="*/ 554299 w 2679569"/>
              <a:gd name="connsiteY0" fmla="*/ 29107 h 2681302"/>
              <a:gd name="connsiteX1" fmla="*/ 511268 w 2679569"/>
              <a:gd name="connsiteY1" fmla="*/ 206609 h 2681302"/>
              <a:gd name="connsiteX2" fmla="*/ 435965 w 2679569"/>
              <a:gd name="connsiteY2" fmla="*/ 405625 h 2681302"/>
              <a:gd name="connsiteX3" fmla="*/ 333767 w 2679569"/>
              <a:gd name="connsiteY3" fmla="*/ 566990 h 2681302"/>
              <a:gd name="connsiteX4" fmla="*/ 226191 w 2679569"/>
              <a:gd name="connsiteY4" fmla="*/ 798279 h 2681302"/>
              <a:gd name="connsiteX5" fmla="*/ 172403 w 2679569"/>
              <a:gd name="connsiteY5" fmla="*/ 970402 h 2681302"/>
              <a:gd name="connsiteX6" fmla="*/ 118614 w 2679569"/>
              <a:gd name="connsiteY6" fmla="*/ 1142524 h 2681302"/>
              <a:gd name="connsiteX7" fmla="*/ 86341 w 2679569"/>
              <a:gd name="connsiteY7" fmla="*/ 1513663 h 2681302"/>
              <a:gd name="connsiteX8" fmla="*/ 32553 w 2679569"/>
              <a:gd name="connsiteY8" fmla="*/ 1820256 h 2681302"/>
              <a:gd name="connsiteX9" fmla="*/ 11038 w 2679569"/>
              <a:gd name="connsiteY9" fmla="*/ 2046166 h 2681302"/>
              <a:gd name="connsiteX10" fmla="*/ 280 w 2679569"/>
              <a:gd name="connsiteY10" fmla="*/ 2202152 h 2681302"/>
              <a:gd name="connsiteX11" fmla="*/ 21795 w 2679569"/>
              <a:gd name="connsiteY11" fmla="*/ 2336623 h 2681302"/>
              <a:gd name="connsiteX12" fmla="*/ 59447 w 2679569"/>
              <a:gd name="connsiteY12" fmla="*/ 2433442 h 2681302"/>
              <a:gd name="connsiteX13" fmla="*/ 129372 w 2679569"/>
              <a:gd name="connsiteY13" fmla="*/ 2589427 h 2681302"/>
              <a:gd name="connsiteX14" fmla="*/ 263843 w 2679569"/>
              <a:gd name="connsiteY14" fmla="*/ 2643216 h 2681302"/>
              <a:gd name="connsiteX15" fmla="*/ 527405 w 2679569"/>
              <a:gd name="connsiteY15" fmla="*/ 2680867 h 2681302"/>
              <a:gd name="connsiteX16" fmla="*/ 882407 w 2679569"/>
              <a:gd name="connsiteY16" fmla="*/ 2664731 h 2681302"/>
              <a:gd name="connsiteX17" fmla="*/ 1189000 w 2679569"/>
              <a:gd name="connsiteY17" fmla="*/ 2653973 h 2681302"/>
              <a:gd name="connsiteX18" fmla="*/ 1673094 w 2679569"/>
              <a:gd name="connsiteY18" fmla="*/ 2643216 h 2681302"/>
              <a:gd name="connsiteX19" fmla="*/ 2119537 w 2679569"/>
              <a:gd name="connsiteY19" fmla="*/ 2643216 h 2681302"/>
              <a:gd name="connsiteX20" fmla="*/ 2372341 w 2679569"/>
              <a:gd name="connsiteY20" fmla="*/ 2637837 h 2681302"/>
              <a:gd name="connsiteX21" fmla="*/ 2522948 w 2679569"/>
              <a:gd name="connsiteY21" fmla="*/ 2621700 h 2681302"/>
              <a:gd name="connsiteX22" fmla="*/ 2592873 w 2679569"/>
              <a:gd name="connsiteY22" fmla="*/ 2610943 h 2681302"/>
              <a:gd name="connsiteX23" fmla="*/ 2652040 w 2679569"/>
              <a:gd name="connsiteY23" fmla="*/ 2567912 h 2681302"/>
              <a:gd name="connsiteX24" fmla="*/ 2678934 w 2679569"/>
              <a:gd name="connsiteY24" fmla="*/ 2514124 h 2681302"/>
              <a:gd name="connsiteX25" fmla="*/ 2668177 w 2679569"/>
              <a:gd name="connsiteY25" fmla="*/ 2352759 h 2681302"/>
              <a:gd name="connsiteX26" fmla="*/ 2635904 w 2679569"/>
              <a:gd name="connsiteY26" fmla="*/ 1965484 h 2681302"/>
              <a:gd name="connsiteX27" fmla="*/ 2614388 w 2679569"/>
              <a:gd name="connsiteY27" fmla="*/ 1583587 h 2681302"/>
              <a:gd name="connsiteX28" fmla="*/ 2598252 w 2679569"/>
              <a:gd name="connsiteY28" fmla="*/ 1266237 h 2681302"/>
              <a:gd name="connsiteX29" fmla="*/ 2587494 w 2679569"/>
              <a:gd name="connsiteY29" fmla="*/ 1110251 h 2681302"/>
              <a:gd name="connsiteX30" fmla="*/ 2598252 w 2679569"/>
              <a:gd name="connsiteY30" fmla="*/ 986538 h 2681302"/>
              <a:gd name="connsiteX31" fmla="*/ 2641283 w 2679569"/>
              <a:gd name="connsiteY31" fmla="*/ 911235 h 2681302"/>
              <a:gd name="connsiteX32" fmla="*/ 2652040 w 2679569"/>
              <a:gd name="connsiteY32" fmla="*/ 878962 h 2681302"/>
              <a:gd name="connsiteX33" fmla="*/ 2641283 w 2679569"/>
              <a:gd name="connsiteY33" fmla="*/ 841310 h 2681302"/>
              <a:gd name="connsiteX34" fmla="*/ 2555221 w 2679569"/>
              <a:gd name="connsiteY34" fmla="*/ 814416 h 2681302"/>
              <a:gd name="connsiteX35" fmla="*/ 2372341 w 2679569"/>
              <a:gd name="connsiteY35" fmla="*/ 733733 h 2681302"/>
              <a:gd name="connsiteX36" fmla="*/ 2135673 w 2679569"/>
              <a:gd name="connsiteY36" fmla="*/ 642293 h 2681302"/>
              <a:gd name="connsiteX37" fmla="*/ 1936657 w 2679569"/>
              <a:gd name="connsiteY37" fmla="*/ 518580 h 2681302"/>
              <a:gd name="connsiteX38" fmla="*/ 1748398 w 2679569"/>
              <a:gd name="connsiteY38" fmla="*/ 416383 h 2681302"/>
              <a:gd name="connsiteX39" fmla="*/ 1549381 w 2679569"/>
              <a:gd name="connsiteY39" fmla="*/ 314185 h 2681302"/>
              <a:gd name="connsiteX40" fmla="*/ 1339607 w 2679569"/>
              <a:gd name="connsiteY40" fmla="*/ 228124 h 2681302"/>
              <a:gd name="connsiteX41" fmla="*/ 1167485 w 2679569"/>
              <a:gd name="connsiteY41" fmla="*/ 147442 h 2681302"/>
              <a:gd name="connsiteX42" fmla="*/ 1054530 w 2679569"/>
              <a:gd name="connsiteY42" fmla="*/ 99032 h 2681302"/>
              <a:gd name="connsiteX43" fmla="*/ 973847 w 2679569"/>
              <a:gd name="connsiteY43" fmla="*/ 72138 h 2681302"/>
              <a:gd name="connsiteX44" fmla="*/ 920059 w 2679569"/>
              <a:gd name="connsiteY44" fmla="*/ 34486 h 2681302"/>
              <a:gd name="connsiteX45" fmla="*/ 785588 w 2679569"/>
              <a:gd name="connsiteY45" fmla="*/ 23729 h 2681302"/>
              <a:gd name="connsiteX46" fmla="*/ 683391 w 2679569"/>
              <a:gd name="connsiteY46" fmla="*/ 2213 h 2681302"/>
              <a:gd name="connsiteX47" fmla="*/ 554299 w 2679569"/>
              <a:gd name="connsiteY47" fmla="*/ 29107 h 268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79569" h="2681302">
                <a:moveTo>
                  <a:pt x="554299" y="29107"/>
                </a:moveTo>
                <a:cubicBezTo>
                  <a:pt x="525612" y="63173"/>
                  <a:pt x="530990" y="143856"/>
                  <a:pt x="511268" y="206609"/>
                </a:cubicBezTo>
                <a:cubicBezTo>
                  <a:pt x="491546" y="269362"/>
                  <a:pt x="465548" y="345562"/>
                  <a:pt x="435965" y="405625"/>
                </a:cubicBezTo>
                <a:cubicBezTo>
                  <a:pt x="406382" y="465688"/>
                  <a:pt x="368729" y="501548"/>
                  <a:pt x="333767" y="566990"/>
                </a:cubicBezTo>
                <a:cubicBezTo>
                  <a:pt x="298805" y="632432"/>
                  <a:pt x="253085" y="731044"/>
                  <a:pt x="226191" y="798279"/>
                </a:cubicBezTo>
                <a:cubicBezTo>
                  <a:pt x="199297" y="865514"/>
                  <a:pt x="172403" y="970402"/>
                  <a:pt x="172403" y="970402"/>
                </a:cubicBezTo>
                <a:cubicBezTo>
                  <a:pt x="154474" y="1027776"/>
                  <a:pt x="132958" y="1051981"/>
                  <a:pt x="118614" y="1142524"/>
                </a:cubicBezTo>
                <a:cubicBezTo>
                  <a:pt x="104270" y="1233067"/>
                  <a:pt x="100684" y="1400708"/>
                  <a:pt x="86341" y="1513663"/>
                </a:cubicBezTo>
                <a:cubicBezTo>
                  <a:pt x="71997" y="1626618"/>
                  <a:pt x="45103" y="1731506"/>
                  <a:pt x="32553" y="1820256"/>
                </a:cubicBezTo>
                <a:cubicBezTo>
                  <a:pt x="20003" y="1909006"/>
                  <a:pt x="16417" y="1982517"/>
                  <a:pt x="11038" y="2046166"/>
                </a:cubicBezTo>
                <a:cubicBezTo>
                  <a:pt x="5659" y="2109815"/>
                  <a:pt x="-1513" y="2153743"/>
                  <a:pt x="280" y="2202152"/>
                </a:cubicBezTo>
                <a:cubicBezTo>
                  <a:pt x="2073" y="2250561"/>
                  <a:pt x="11934" y="2298075"/>
                  <a:pt x="21795" y="2336623"/>
                </a:cubicBezTo>
                <a:cubicBezTo>
                  <a:pt x="31656" y="2375171"/>
                  <a:pt x="41518" y="2391308"/>
                  <a:pt x="59447" y="2433442"/>
                </a:cubicBezTo>
                <a:cubicBezTo>
                  <a:pt x="77376" y="2475576"/>
                  <a:pt x="95306" y="2554465"/>
                  <a:pt x="129372" y="2589427"/>
                </a:cubicBezTo>
                <a:cubicBezTo>
                  <a:pt x="163438" y="2624389"/>
                  <a:pt x="197504" y="2627976"/>
                  <a:pt x="263843" y="2643216"/>
                </a:cubicBezTo>
                <a:cubicBezTo>
                  <a:pt x="330182" y="2658456"/>
                  <a:pt x="424311" y="2677281"/>
                  <a:pt x="527405" y="2680867"/>
                </a:cubicBezTo>
                <a:cubicBezTo>
                  <a:pt x="630499" y="2684453"/>
                  <a:pt x="882407" y="2664731"/>
                  <a:pt x="882407" y="2664731"/>
                </a:cubicBezTo>
                <a:lnTo>
                  <a:pt x="1189000" y="2653973"/>
                </a:lnTo>
                <a:lnTo>
                  <a:pt x="1673094" y="2643216"/>
                </a:lnTo>
                <a:cubicBezTo>
                  <a:pt x="1828183" y="2641423"/>
                  <a:pt x="2002996" y="2644112"/>
                  <a:pt x="2119537" y="2643216"/>
                </a:cubicBezTo>
                <a:cubicBezTo>
                  <a:pt x="2236078" y="2642320"/>
                  <a:pt x="2305106" y="2641423"/>
                  <a:pt x="2372341" y="2637837"/>
                </a:cubicBezTo>
                <a:cubicBezTo>
                  <a:pt x="2439576" y="2634251"/>
                  <a:pt x="2486193" y="2626182"/>
                  <a:pt x="2522948" y="2621700"/>
                </a:cubicBezTo>
                <a:cubicBezTo>
                  <a:pt x="2559703" y="2617218"/>
                  <a:pt x="2571358" y="2619908"/>
                  <a:pt x="2592873" y="2610943"/>
                </a:cubicBezTo>
                <a:cubicBezTo>
                  <a:pt x="2614388" y="2601978"/>
                  <a:pt x="2637697" y="2584049"/>
                  <a:pt x="2652040" y="2567912"/>
                </a:cubicBezTo>
                <a:cubicBezTo>
                  <a:pt x="2666384" y="2551776"/>
                  <a:pt x="2676245" y="2549983"/>
                  <a:pt x="2678934" y="2514124"/>
                </a:cubicBezTo>
                <a:cubicBezTo>
                  <a:pt x="2681623" y="2478265"/>
                  <a:pt x="2675349" y="2444199"/>
                  <a:pt x="2668177" y="2352759"/>
                </a:cubicBezTo>
                <a:cubicBezTo>
                  <a:pt x="2661005" y="2261319"/>
                  <a:pt x="2644869" y="2093679"/>
                  <a:pt x="2635904" y="1965484"/>
                </a:cubicBezTo>
                <a:cubicBezTo>
                  <a:pt x="2626939" y="1837289"/>
                  <a:pt x="2620663" y="1700128"/>
                  <a:pt x="2614388" y="1583587"/>
                </a:cubicBezTo>
                <a:cubicBezTo>
                  <a:pt x="2608113" y="1467046"/>
                  <a:pt x="2602734" y="1345126"/>
                  <a:pt x="2598252" y="1266237"/>
                </a:cubicBezTo>
                <a:cubicBezTo>
                  <a:pt x="2593770" y="1187348"/>
                  <a:pt x="2587494" y="1156867"/>
                  <a:pt x="2587494" y="1110251"/>
                </a:cubicBezTo>
                <a:cubicBezTo>
                  <a:pt x="2587494" y="1063635"/>
                  <a:pt x="2589287" y="1019707"/>
                  <a:pt x="2598252" y="986538"/>
                </a:cubicBezTo>
                <a:cubicBezTo>
                  <a:pt x="2607217" y="953369"/>
                  <a:pt x="2632318" y="929164"/>
                  <a:pt x="2641283" y="911235"/>
                </a:cubicBezTo>
                <a:cubicBezTo>
                  <a:pt x="2650248" y="893306"/>
                  <a:pt x="2652040" y="890616"/>
                  <a:pt x="2652040" y="878962"/>
                </a:cubicBezTo>
                <a:cubicBezTo>
                  <a:pt x="2652040" y="867308"/>
                  <a:pt x="2657419" y="852068"/>
                  <a:pt x="2641283" y="841310"/>
                </a:cubicBezTo>
                <a:cubicBezTo>
                  <a:pt x="2625147" y="830552"/>
                  <a:pt x="2600045" y="832345"/>
                  <a:pt x="2555221" y="814416"/>
                </a:cubicBezTo>
                <a:cubicBezTo>
                  <a:pt x="2510397" y="796487"/>
                  <a:pt x="2442266" y="762420"/>
                  <a:pt x="2372341" y="733733"/>
                </a:cubicBezTo>
                <a:cubicBezTo>
                  <a:pt x="2302416" y="705046"/>
                  <a:pt x="2208287" y="678152"/>
                  <a:pt x="2135673" y="642293"/>
                </a:cubicBezTo>
                <a:cubicBezTo>
                  <a:pt x="2063059" y="606434"/>
                  <a:pt x="2001203" y="556232"/>
                  <a:pt x="1936657" y="518580"/>
                </a:cubicBezTo>
                <a:cubicBezTo>
                  <a:pt x="1872111" y="480928"/>
                  <a:pt x="1812944" y="450449"/>
                  <a:pt x="1748398" y="416383"/>
                </a:cubicBezTo>
                <a:cubicBezTo>
                  <a:pt x="1683852" y="382317"/>
                  <a:pt x="1617513" y="345561"/>
                  <a:pt x="1549381" y="314185"/>
                </a:cubicBezTo>
                <a:cubicBezTo>
                  <a:pt x="1481249" y="282809"/>
                  <a:pt x="1403256" y="255915"/>
                  <a:pt x="1339607" y="228124"/>
                </a:cubicBezTo>
                <a:cubicBezTo>
                  <a:pt x="1275958" y="200334"/>
                  <a:pt x="1214998" y="168957"/>
                  <a:pt x="1167485" y="147442"/>
                </a:cubicBezTo>
                <a:cubicBezTo>
                  <a:pt x="1119972" y="125927"/>
                  <a:pt x="1086803" y="111583"/>
                  <a:pt x="1054530" y="99032"/>
                </a:cubicBezTo>
                <a:cubicBezTo>
                  <a:pt x="1022257" y="86481"/>
                  <a:pt x="996259" y="82896"/>
                  <a:pt x="973847" y="72138"/>
                </a:cubicBezTo>
                <a:cubicBezTo>
                  <a:pt x="951435" y="61380"/>
                  <a:pt x="951436" y="42554"/>
                  <a:pt x="920059" y="34486"/>
                </a:cubicBezTo>
                <a:cubicBezTo>
                  <a:pt x="888683" y="26418"/>
                  <a:pt x="825033" y="29108"/>
                  <a:pt x="785588" y="23729"/>
                </a:cubicBezTo>
                <a:cubicBezTo>
                  <a:pt x="746143" y="18350"/>
                  <a:pt x="716560" y="5799"/>
                  <a:pt x="683391" y="2213"/>
                </a:cubicBezTo>
                <a:cubicBezTo>
                  <a:pt x="650222" y="-1373"/>
                  <a:pt x="582986" y="-4959"/>
                  <a:pt x="554299" y="29107"/>
                </a:cubicBezTo>
                <a:close/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4705E3-60F1-42B7-A3FC-72993CEDDF65}"/>
              </a:ext>
            </a:extLst>
          </p:cNvPr>
          <p:cNvSpPr txBox="1"/>
          <p:nvPr/>
        </p:nvSpPr>
        <p:spPr>
          <a:xfrm rot="16529278">
            <a:off x="13748225" y="578373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</a:rPr>
              <a:t>MEXICO</a:t>
            </a:r>
            <a:endParaRPr lang="es-PE" sz="1000" b="1" dirty="0">
              <a:solidFill>
                <a:srgbClr val="FF0000"/>
              </a:solidFill>
            </a:endParaRP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AD0BB13-64A2-4EC3-9D06-3AB6DBE1DD73}"/>
              </a:ext>
            </a:extLst>
          </p:cNvPr>
          <p:cNvSpPr txBox="1"/>
          <p:nvPr/>
        </p:nvSpPr>
        <p:spPr>
          <a:xfrm rot="16037331">
            <a:off x="16509896" y="5554521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</a:rPr>
              <a:t>CANADA</a:t>
            </a:r>
            <a:endParaRPr lang="es-PE" sz="1000" b="1" dirty="0">
              <a:solidFill>
                <a:srgbClr val="FF0000"/>
              </a:solidFill>
            </a:endParaRP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BBB34151-EAE8-4101-A134-3888AD62E611}"/>
              </a:ext>
            </a:extLst>
          </p:cNvPr>
          <p:cNvSpPr txBox="1"/>
          <p:nvPr/>
        </p:nvSpPr>
        <p:spPr>
          <a:xfrm rot="1599479">
            <a:off x="15677029" y="4667849"/>
            <a:ext cx="1376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</a:rPr>
              <a:t>PARINACOCHAS</a:t>
            </a:r>
            <a:endParaRPr lang="es-PE" sz="1000" b="1" dirty="0">
              <a:solidFill>
                <a:srgbClr val="FF0000"/>
              </a:solidFill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BC23C4C7-3673-4E88-8CEE-1B50C45736DE}"/>
              </a:ext>
            </a:extLst>
          </p:cNvPr>
          <p:cNvSpPr txBox="1"/>
          <p:nvPr/>
        </p:nvSpPr>
        <p:spPr>
          <a:xfrm rot="21411766">
            <a:off x="15136273" y="6917163"/>
            <a:ext cx="1376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</a:rPr>
              <a:t>P. REPUBLICA</a:t>
            </a:r>
            <a:endParaRPr lang="es-PE" sz="1000" b="1" dirty="0">
              <a:solidFill>
                <a:srgbClr val="FF0000"/>
              </a:solidFill>
            </a:endParaRPr>
          </a:p>
        </p:txBody>
      </p:sp>
      <p:sp>
        <p:nvSpPr>
          <p:cNvPr id="137" name="8 CuadroTexto">
            <a:extLst>
              <a:ext uri="{FF2B5EF4-FFF2-40B4-BE49-F238E27FC236}">
                <a16:creationId xmlns:a16="http://schemas.microsoft.com/office/drawing/2014/main" id="{64514978-7A1E-4CF4-B625-B9C974011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3141" y="7132473"/>
            <a:ext cx="36367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600" dirty="0"/>
              <a:t>También como análisis de esta área, nos vamos a enfocar en la Av. Las Américas por que creo es un buen ejemplo de la problemática general del Barrio y del Distrito.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98BAED-BA37-490C-98B0-8E44A0697B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782" y="8479242"/>
            <a:ext cx="3793908" cy="217906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EC336E0A-9E7A-4A60-BD2C-509436D40A46}"/>
              </a:ext>
            </a:extLst>
          </p:cNvPr>
          <p:cNvSpPr/>
          <p:nvPr/>
        </p:nvSpPr>
        <p:spPr bwMode="auto">
          <a:xfrm rot="20362855">
            <a:off x="13841378" y="9470831"/>
            <a:ext cx="3038654" cy="3003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989A3C4-0AE4-4CCA-8C17-7B93798694E0}"/>
              </a:ext>
            </a:extLst>
          </p:cNvPr>
          <p:cNvSpPr txBox="1"/>
          <p:nvPr/>
        </p:nvSpPr>
        <p:spPr>
          <a:xfrm rot="20361078">
            <a:off x="14553884" y="9637911"/>
            <a:ext cx="117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FF0000"/>
                </a:solidFill>
              </a:rPr>
              <a:t>AV. LAS AMERICAS</a:t>
            </a:r>
            <a:endParaRPr lang="es-PE" sz="800" b="1" dirty="0">
              <a:solidFill>
                <a:srgbClr val="FF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F17D719-C391-4D8A-9752-BC57D276079F}"/>
              </a:ext>
            </a:extLst>
          </p:cNvPr>
          <p:cNvSpPr/>
          <p:nvPr/>
        </p:nvSpPr>
        <p:spPr bwMode="auto">
          <a:xfrm rot="20390635">
            <a:off x="14460232" y="9125361"/>
            <a:ext cx="1045778" cy="414533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E7E31FCB-1691-4452-8174-3A7425A35B0E}"/>
              </a:ext>
            </a:extLst>
          </p:cNvPr>
          <p:cNvSpPr/>
          <p:nvPr/>
        </p:nvSpPr>
        <p:spPr bwMode="auto">
          <a:xfrm rot="20390635">
            <a:off x="15534265" y="8724069"/>
            <a:ext cx="1049179" cy="405262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ECA32887-BF30-4AC2-97B7-DE92CA263BF8}"/>
              </a:ext>
            </a:extLst>
          </p:cNvPr>
          <p:cNvSpPr/>
          <p:nvPr/>
        </p:nvSpPr>
        <p:spPr bwMode="auto">
          <a:xfrm rot="20390635">
            <a:off x="14781455" y="9875345"/>
            <a:ext cx="1045778" cy="46379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id="{F4AA2664-22B6-47E2-BB91-BCA8336191C3}"/>
              </a:ext>
            </a:extLst>
          </p:cNvPr>
          <p:cNvSpPr/>
          <p:nvPr/>
        </p:nvSpPr>
        <p:spPr bwMode="auto">
          <a:xfrm rot="20395484">
            <a:off x="15898724" y="9455271"/>
            <a:ext cx="1045778" cy="470931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6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Text Box 82">
            <a:extLst>
              <a:ext uri="{FF2B5EF4-FFF2-40B4-BE49-F238E27FC236}">
                <a16:creationId xmlns:a16="http://schemas.microsoft.com/office/drawing/2014/main" id="{3A239C18-46D5-44A9-81C9-A59AD382431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7002863" y="524826"/>
            <a:ext cx="1410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4000" b="1" dirty="0">
                <a:solidFill>
                  <a:srgbClr val="FF0000"/>
                </a:solidFill>
              </a:rPr>
              <a:t>Calle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53" name="Rectangle 33">
            <a:extLst>
              <a:ext uri="{FF2B5EF4-FFF2-40B4-BE49-F238E27FC236}">
                <a16:creationId xmlns:a16="http://schemas.microsoft.com/office/drawing/2014/main" id="{6BC6CF4E-4B8E-4A1E-A344-B971E666E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6664" y="-215949"/>
            <a:ext cx="215900" cy="113045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DBAF47E-2AE9-4C53-A824-33D7245B94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594" y="3816499"/>
            <a:ext cx="4017070" cy="143898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A705196-176B-4E30-B027-986611D66AD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594" y="5248464"/>
            <a:ext cx="4017070" cy="1831474"/>
          </a:xfrm>
          <a:prstGeom prst="rect">
            <a:avLst/>
          </a:prstGeom>
        </p:spPr>
      </p:pic>
      <p:sp>
        <p:nvSpPr>
          <p:cNvPr id="155" name="Text Box 84">
            <a:extLst>
              <a:ext uri="{FF2B5EF4-FFF2-40B4-BE49-F238E27FC236}">
                <a16:creationId xmlns:a16="http://schemas.microsoft.com/office/drawing/2014/main" id="{7C204369-58EB-4779-8AB0-3C1EB05B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9594" y="7056859"/>
            <a:ext cx="40015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La Av. Las Américas tiene zonificación CV comercio vecinal, con la Realidad actual y lo que a generado esta Pandemia, </a:t>
            </a:r>
            <a:r>
              <a:rPr lang="es-ES" sz="1600" b="1" dirty="0"/>
              <a:t>propondría</a:t>
            </a:r>
            <a:r>
              <a:rPr lang="es-ES" sz="1600" dirty="0"/>
              <a:t> que esta se cambiara por una Zonificación Mixta, donde se proyecten Edificios Multifamiliares desde los niveles 3 al 20 y el 1 nivel de comercio vecinal organizado y 2 nivel de oficinas y/o talleres, que sirvan a una cantidad de los mismos residentes.</a:t>
            </a:r>
          </a:p>
          <a:p>
            <a:pPr algn="just" defTabSz="3209925"/>
            <a:r>
              <a:rPr lang="es-ES" sz="1600" dirty="0"/>
              <a:t>Cuando hablo de un comercio vecinal organizado, es que no se repitan los servicios mas de 3 por manzana e incluyan entre edificios también cines.</a:t>
            </a:r>
          </a:p>
        </p:txBody>
      </p:sp>
      <p:sp>
        <p:nvSpPr>
          <p:cNvPr id="156" name="Rectangle 33">
            <a:extLst>
              <a:ext uri="{FF2B5EF4-FFF2-40B4-BE49-F238E27FC236}">
                <a16:creationId xmlns:a16="http://schemas.microsoft.com/office/drawing/2014/main" id="{D92EBDBD-E7BB-43F9-AD56-E08AE0DB2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1244" y="-215949"/>
            <a:ext cx="215900" cy="113045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158" name="Text Box 82">
            <a:extLst>
              <a:ext uri="{FF2B5EF4-FFF2-40B4-BE49-F238E27FC236}">
                <a16:creationId xmlns:a16="http://schemas.microsoft.com/office/drawing/2014/main" id="{C2E0027E-8266-4C48-97CE-3E302FEDB12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670077" y="1899976"/>
            <a:ext cx="2549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4000" b="1" dirty="0">
                <a:solidFill>
                  <a:srgbClr val="006600"/>
                </a:solidFill>
              </a:rPr>
              <a:t>Movilidad</a:t>
            </a:r>
            <a:endParaRPr lang="es-ES" sz="4000" b="1" dirty="0">
              <a:solidFill>
                <a:srgbClr val="006600"/>
              </a:solidFill>
            </a:endParaRPr>
          </a:p>
        </p:txBody>
      </p:sp>
      <p:sp>
        <p:nvSpPr>
          <p:cNvPr id="159" name="Text Box 84">
            <a:extLst>
              <a:ext uri="{FF2B5EF4-FFF2-40B4-BE49-F238E27FC236}">
                <a16:creationId xmlns:a16="http://schemas.microsoft.com/office/drawing/2014/main" id="{B07274A5-C3C2-44B2-A317-F366F44B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231" y="72083"/>
            <a:ext cx="336688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Creo fuerte que una solución de traslado serán las </a:t>
            </a:r>
            <a:r>
              <a:rPr lang="es-ES" sz="1600" b="1" dirty="0"/>
              <a:t>bicicletas</a:t>
            </a:r>
            <a:r>
              <a:rPr lang="es-ES" sz="1600" dirty="0"/>
              <a:t> y para ello hay que </a:t>
            </a:r>
            <a:r>
              <a:rPr lang="es-ES" sz="1600" b="1" dirty="0"/>
              <a:t>implementar y fomentar las Ciclovías </a:t>
            </a:r>
            <a:r>
              <a:rPr lang="es-ES" sz="1600" dirty="0"/>
              <a:t>para todo el Transporte Zonal, del Distrito y del Barrio, pero este no es la </a:t>
            </a:r>
            <a:r>
              <a:rPr lang="es-ES" sz="1600" b="1" dirty="0"/>
              <a:t>Solución al traslado en masa </a:t>
            </a:r>
            <a:r>
              <a:rPr lang="es-ES" sz="1600" dirty="0"/>
              <a:t>de la Población obrera, técnica y de servicios, que no siempre es de la zona o del distrito.</a:t>
            </a:r>
          </a:p>
          <a:p>
            <a:pPr algn="just" defTabSz="3209925"/>
            <a:r>
              <a:rPr lang="es-ES" sz="1600" dirty="0"/>
              <a:t>Para ello propongo Paraderos en las articulaciones principales como son las Av. Paseo de la Republica, que hoy no cuenta con ninguna línea o ruta transporte, la Av. Canadá, La Av. Palermo y la Av. México.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68EF6EC5-CD3C-4E57-996C-961F69A4C7E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066" y="4283197"/>
            <a:ext cx="3868814" cy="2069938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6AD0C9C2-2F12-4F52-9D89-B259C3D4E5E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702" y="7632923"/>
            <a:ext cx="3465194" cy="221989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936755E-E06C-42BB-AA9F-757E68B19F9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066" y="5976739"/>
            <a:ext cx="3868814" cy="1949158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C676F8A9-5A53-4242-B5DE-F9596E375E8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700" y="9087967"/>
            <a:ext cx="2441431" cy="1652432"/>
          </a:xfrm>
          <a:prstGeom prst="rect">
            <a:avLst/>
          </a:prstGeom>
        </p:spPr>
      </p:pic>
      <p:sp>
        <p:nvSpPr>
          <p:cNvPr id="171" name="Text Box 82">
            <a:extLst>
              <a:ext uri="{FF2B5EF4-FFF2-40B4-BE49-F238E27FC236}">
                <a16:creationId xmlns:a16="http://schemas.microsoft.com/office/drawing/2014/main" id="{CE57B5A1-4A0F-41DA-9CB9-BA4CE51593F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923303" y="8552854"/>
            <a:ext cx="2691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4000" b="1" dirty="0">
                <a:solidFill>
                  <a:srgbClr val="006600"/>
                </a:solidFill>
              </a:rPr>
              <a:t>Boulevard</a:t>
            </a:r>
            <a:endParaRPr lang="es-ES" sz="4000" b="1" dirty="0">
              <a:solidFill>
                <a:srgbClr val="006600"/>
              </a:solidFill>
            </a:endParaRPr>
          </a:p>
        </p:txBody>
      </p:sp>
      <p:sp>
        <p:nvSpPr>
          <p:cNvPr id="172" name="Text Box 82">
            <a:extLst>
              <a:ext uri="{FF2B5EF4-FFF2-40B4-BE49-F238E27FC236}">
                <a16:creationId xmlns:a16="http://schemas.microsoft.com/office/drawing/2014/main" id="{C4E89CEC-5580-45CD-B49B-CEEBBF134F5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620431" y="1302998"/>
            <a:ext cx="33334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6000" b="1" dirty="0">
                <a:solidFill>
                  <a:schemeClr val="accent6"/>
                </a:solidFill>
              </a:rPr>
              <a:t>Vivienda</a:t>
            </a:r>
            <a:endParaRPr lang="es-ES" sz="6000" b="1" dirty="0">
              <a:solidFill>
                <a:schemeClr val="accent6"/>
              </a:solidFill>
            </a:endParaRPr>
          </a:p>
        </p:txBody>
      </p:sp>
      <p:sp>
        <p:nvSpPr>
          <p:cNvPr id="173" name="Text Box 84">
            <a:extLst>
              <a:ext uri="{FF2B5EF4-FFF2-40B4-BE49-F238E27FC236}">
                <a16:creationId xmlns:a16="http://schemas.microsoft.com/office/drawing/2014/main" id="{E8A22210-2A2D-4EE3-86F9-39D851243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4748" y="72083"/>
            <a:ext cx="64810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Como ya he expuesto antes, propongo el CAMBIO DE ZONIFICACION para esta zona de Balconcillo, en La Victoria, con ello lograre cambiar de CV a RDA, contradictorio probablemente, pero con ellos se podrá ayudar al hacinamiento actual de la unidad de vivienda y conseguir realzar el área con el boulevard y los comercios y servicios vecinales.</a:t>
            </a:r>
          </a:p>
        </p:txBody>
      </p:sp>
      <p:sp>
        <p:nvSpPr>
          <p:cNvPr id="174" name="Text Box 80">
            <a:extLst>
              <a:ext uri="{FF2B5EF4-FFF2-40B4-BE49-F238E27FC236}">
                <a16:creationId xmlns:a16="http://schemas.microsoft.com/office/drawing/2014/main" id="{4C7A143B-68B2-405C-8167-F4376EA7B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5439" y="1747070"/>
            <a:ext cx="3826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ES" sz="3200" b="1" dirty="0">
                <a:solidFill>
                  <a:srgbClr val="FF0000"/>
                </a:solidFill>
              </a:rPr>
              <a:t>Análisis de Diseño</a:t>
            </a:r>
          </a:p>
        </p:txBody>
      </p:sp>
      <p:sp>
        <p:nvSpPr>
          <p:cNvPr id="175" name="Text Box 84">
            <a:extLst>
              <a:ext uri="{FF2B5EF4-FFF2-40B4-BE49-F238E27FC236}">
                <a16:creationId xmlns:a16="http://schemas.microsoft.com/office/drawing/2014/main" id="{4FF078F0-9C2B-4B1D-AD18-58951465F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5095" y="2390855"/>
            <a:ext cx="64810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Con esta coyuntura de la PANDEMIA, los buenos hábitos y buenas practicas de convivencia cambiaran para siempre, a un mas nuestro país que no tiene buenos hábitos o por la realidad del NSE que en su mayoría es baja e informal.</a:t>
            </a:r>
          </a:p>
        </p:txBody>
      </p:sp>
      <p:sp>
        <p:nvSpPr>
          <p:cNvPr id="176" name="Text Box 84">
            <a:extLst>
              <a:ext uri="{FF2B5EF4-FFF2-40B4-BE49-F238E27FC236}">
                <a16:creationId xmlns:a16="http://schemas.microsoft.com/office/drawing/2014/main" id="{D42CC049-6A05-453A-A994-010613510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0813" y="3960515"/>
            <a:ext cx="258231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Propongo que las nuevas unidades de vivienda deben incluir el </a:t>
            </a:r>
            <a:r>
              <a:rPr lang="es-ES" sz="1600" b="1" dirty="0">
                <a:solidFill>
                  <a:schemeClr val="accent6"/>
                </a:solidFill>
              </a:rPr>
              <a:t>ESCLUSADO</a:t>
            </a:r>
            <a:r>
              <a:rPr lang="es-ES" sz="1600" dirty="0"/>
              <a:t> en el ingreso de la vivienda, con esto podremos cubrir parte de </a:t>
            </a:r>
            <a:r>
              <a:rPr lang="es-ES" sz="1600" b="1" dirty="0">
                <a:solidFill>
                  <a:schemeClr val="accent6"/>
                </a:solidFill>
              </a:rPr>
              <a:t>LAS BUENAS PRACTICAS </a:t>
            </a:r>
            <a:r>
              <a:rPr lang="es-ES" sz="1600" dirty="0"/>
              <a:t>que debemos adquirir para el cuidado personal y familiar.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A3B382F6-5024-4886-8DE5-FF4FFD4F20D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424" y="3600475"/>
            <a:ext cx="4612873" cy="2981788"/>
          </a:xfrm>
          <a:prstGeom prst="rect">
            <a:avLst/>
          </a:prstGeom>
        </p:spPr>
      </p:pic>
      <p:sp>
        <p:nvSpPr>
          <p:cNvPr id="180" name="Text Box 77">
            <a:extLst>
              <a:ext uri="{FF2B5EF4-FFF2-40B4-BE49-F238E27FC236}">
                <a16:creationId xmlns:a16="http://schemas.microsoft.com/office/drawing/2014/main" id="{31BEE396-156D-436B-AB2E-1BFF21CF1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0841" y="6754018"/>
            <a:ext cx="2386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PE" sz="2400" b="1" dirty="0">
                <a:solidFill>
                  <a:srgbClr val="006600"/>
                </a:solidFill>
              </a:rPr>
              <a:t>Balcón-Terraza</a:t>
            </a:r>
            <a:endParaRPr lang="es-ES" sz="2400" b="1" dirty="0">
              <a:solidFill>
                <a:srgbClr val="006600"/>
              </a:solidFill>
            </a:endParaRPr>
          </a:p>
        </p:txBody>
      </p:sp>
      <p:pic>
        <p:nvPicPr>
          <p:cNvPr id="7169" name="Imagen 7168">
            <a:extLst>
              <a:ext uri="{FF2B5EF4-FFF2-40B4-BE49-F238E27FC236}">
                <a16:creationId xmlns:a16="http://schemas.microsoft.com/office/drawing/2014/main" id="{A357B81B-8A62-4A21-A81F-F2A54BD4958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584" y="8747524"/>
            <a:ext cx="2995417" cy="1765719"/>
          </a:xfrm>
          <a:prstGeom prst="rect">
            <a:avLst/>
          </a:prstGeom>
        </p:spPr>
      </p:pic>
      <p:pic>
        <p:nvPicPr>
          <p:cNvPr id="7172" name="Imagen 7171">
            <a:extLst>
              <a:ext uri="{FF2B5EF4-FFF2-40B4-BE49-F238E27FC236}">
                <a16:creationId xmlns:a16="http://schemas.microsoft.com/office/drawing/2014/main" id="{C0AADF33-D60E-4428-A693-228E12048FC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636" y="7471332"/>
            <a:ext cx="2291904" cy="1585459"/>
          </a:xfrm>
          <a:prstGeom prst="rect">
            <a:avLst/>
          </a:prstGeom>
        </p:spPr>
      </p:pic>
      <p:pic>
        <p:nvPicPr>
          <p:cNvPr id="7174" name="Imagen 7173">
            <a:extLst>
              <a:ext uri="{FF2B5EF4-FFF2-40B4-BE49-F238E27FC236}">
                <a16:creationId xmlns:a16="http://schemas.microsoft.com/office/drawing/2014/main" id="{457EA06E-6804-46DD-8ED1-0AE366E0158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077" y="6774087"/>
            <a:ext cx="2414911" cy="1422419"/>
          </a:xfrm>
          <a:prstGeom prst="rect">
            <a:avLst/>
          </a:prstGeom>
        </p:spPr>
      </p:pic>
      <p:pic>
        <p:nvPicPr>
          <p:cNvPr id="7177" name="Imagen 7176">
            <a:extLst>
              <a:ext uri="{FF2B5EF4-FFF2-40B4-BE49-F238E27FC236}">
                <a16:creationId xmlns:a16="http://schemas.microsoft.com/office/drawing/2014/main" id="{37FD7EB9-B3C3-42B2-8C91-40295B990C6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567" y="9057059"/>
            <a:ext cx="2286000" cy="1600200"/>
          </a:xfrm>
          <a:prstGeom prst="rect">
            <a:avLst/>
          </a:prstGeom>
        </p:spPr>
      </p:pic>
      <p:sp>
        <p:nvSpPr>
          <p:cNvPr id="188" name="Text Box 84">
            <a:extLst>
              <a:ext uri="{FF2B5EF4-FFF2-40B4-BE49-F238E27FC236}">
                <a16:creationId xmlns:a16="http://schemas.microsoft.com/office/drawing/2014/main" id="{6C432921-CFEB-418B-A09E-08545B937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5578" y="7155332"/>
            <a:ext cx="258231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209925"/>
            <a:r>
              <a:rPr lang="es-ES" sz="1600" dirty="0"/>
              <a:t>Es por esto que el Balcón y la Terraza van a tomar una presencia importante, ya que el cuidado y la seguridad de la familia o el núcleo social.</a:t>
            </a:r>
          </a:p>
          <a:p>
            <a:pPr algn="just" defTabSz="3209925"/>
            <a:r>
              <a:rPr lang="es-ES" sz="1600" dirty="0"/>
              <a:t>Un Balcón-Terraza que tenga un área mas razonable donde podamos incluir jardín, piscina si es posible, BBQ</a:t>
            </a:r>
          </a:p>
        </p:txBody>
      </p:sp>
      <p:sp>
        <p:nvSpPr>
          <p:cNvPr id="102" name="Rectangle 33">
            <a:extLst>
              <a:ext uri="{FF2B5EF4-FFF2-40B4-BE49-F238E27FC236}">
                <a16:creationId xmlns:a16="http://schemas.microsoft.com/office/drawing/2014/main" id="{C40FD6F8-7ECD-4322-ABBF-EFB980245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0302" y="-215949"/>
            <a:ext cx="215900" cy="113045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103" name="Text Box 80">
            <a:extLst>
              <a:ext uri="{FF2B5EF4-FFF2-40B4-BE49-F238E27FC236}">
                <a16:creationId xmlns:a16="http://schemas.microsoft.com/office/drawing/2014/main" id="{C66F46AE-75EF-44B0-8FA0-F3CD55B9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410" y="-2016149"/>
            <a:ext cx="6218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209925"/>
            <a:r>
              <a:rPr lang="es-ES" sz="3200" b="1" dirty="0">
                <a:solidFill>
                  <a:srgbClr val="FF0000"/>
                </a:solidFill>
              </a:rPr>
              <a:t>Planteamientos Ciudad Segura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209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6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209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6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1576</Words>
  <Application>Microsoft Office PowerPoint</Application>
  <PresentationFormat>Personalizado</PresentationFormat>
  <Paragraphs>96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Comic Sans MS</vt:lpstr>
      <vt:lpstr>Diseño predeterminado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Huaman</dc:creator>
  <cp:lastModifiedBy>LENOVO</cp:lastModifiedBy>
  <cp:revision>142</cp:revision>
  <dcterms:created xsi:type="dcterms:W3CDTF">2011-10-10T15:35:44Z</dcterms:created>
  <dcterms:modified xsi:type="dcterms:W3CDTF">2020-05-09T02:29:47Z</dcterms:modified>
</cp:coreProperties>
</file>